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7" r:id="rId6"/>
    <p:sldId id="262" r:id="rId7"/>
    <p:sldId id="269" r:id="rId8"/>
    <p:sldId id="268" r:id="rId9"/>
    <p:sldId id="263" r:id="rId10"/>
    <p:sldId id="270" r:id="rId11"/>
    <p:sldId id="264" r:id="rId12"/>
    <p:sldId id="271" r:id="rId13"/>
    <p:sldId id="265" r:id="rId14"/>
  </p:sldIdLst>
  <p:sldSz cx="14630400" cy="8229600"/>
  <p:notesSz cx="8229600" cy="14630400"/>
  <p:embeddedFontLst>
    <p:embeddedFont>
      <p:font typeface="Bahnschrift Condensed" panose="020B0502040204020203" pitchFamily="34" charset="0"/>
      <p:regular r:id="rId16"/>
      <p:bold r:id="rId17"/>
    </p:embeddedFont>
    <p:embeddedFont>
      <p:font typeface="Cambria Math" panose="02040503050406030204" pitchFamily="18" charset="0"/>
      <p:regular r:id="rId18"/>
    </p:embeddedFont>
    <p:embeddedFont>
      <p:font typeface="Roboto" panose="02000000000000000000" pitchFamily="2" charset="0"/>
      <p:regular r:id="rId19"/>
      <p:bold r:id="rId20"/>
      <p:italic r:id="rId21"/>
      <p:boldItalic r:id="rId22"/>
    </p:embeddedFont>
    <p:embeddedFont>
      <p:font typeface="Saira Medium" panose="020B0604020202020204" charset="0"/>
      <p:regular r:id="rId23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80B7"/>
    <a:srgbClr val="04040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2B461DA-B01C-45D8-9BDB-A22AC3C16D79}" v="1" dt="2025-03-03T23:01:49.68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35" autoAdjust="0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Алиса Громова" userId="acf1c8583af3a65d" providerId="LiveId" clId="{E2B461DA-B01C-45D8-9BDB-A22AC3C16D79}"/>
    <pc:docChg chg="modSld">
      <pc:chgData name="Алиса Громова" userId="acf1c8583af3a65d" providerId="LiveId" clId="{E2B461DA-B01C-45D8-9BDB-A22AC3C16D79}" dt="2025-03-03T23:01:49.684" v="0"/>
      <pc:docMkLst>
        <pc:docMk/>
      </pc:docMkLst>
      <pc:sldChg chg="addSp modSp">
        <pc:chgData name="Алиса Громова" userId="acf1c8583af3a65d" providerId="LiveId" clId="{E2B461DA-B01C-45D8-9BDB-A22AC3C16D79}" dt="2025-03-03T23:01:49.684" v="0"/>
        <pc:sldMkLst>
          <pc:docMk/>
          <pc:sldMk cId="763411674" sldId="271"/>
        </pc:sldMkLst>
        <pc:picChg chg="add mod">
          <ac:chgData name="Алиса Громова" userId="acf1c8583af3a65d" providerId="LiveId" clId="{E2B461DA-B01C-45D8-9BDB-A22AC3C16D79}" dt="2025-03-03T23:01:49.684" v="0"/>
          <ac:picMkLst>
            <pc:docMk/>
            <pc:sldMk cId="763411674" sldId="271"/>
            <ac:picMk id="17" creationId="{8784D73E-186B-EDFD-07A3-D766B9012392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316716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mitheto/VARKT" TargetMode="External"/><Relationship Id="rId3" Type="http://schemas.openxmlformats.org/officeDocument/2006/relationships/image" Target="../media/image4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5.png"/><Relationship Id="rId5" Type="http://schemas.openxmlformats.org/officeDocument/2006/relationships/hyperlink" Target="https://youtu.be/82i0Xbo3x2o" TargetMode="External"/><Relationship Id="rId10" Type="http://schemas.openxmlformats.org/officeDocument/2006/relationships/image" Target="../media/image38.jpeg"/><Relationship Id="rId4" Type="http://schemas.openxmlformats.org/officeDocument/2006/relationships/image" Target="../media/image5.png"/><Relationship Id="rId9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39.png"/><Relationship Id="rId7" Type="http://schemas.openxmlformats.org/officeDocument/2006/relationships/image" Target="../media/image4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0.xml"/><Relationship Id="rId6" Type="http://schemas.microsoft.com/office/2007/relationships/hdphoto" Target="../media/hdphoto2.wdp"/><Relationship Id="rId5" Type="http://schemas.openxmlformats.org/officeDocument/2006/relationships/image" Target="../media/image40.png"/><Relationship Id="rId4" Type="http://schemas.microsoft.com/office/2007/relationships/hdphoto" Target="../media/hdphoto1.wdp"/><Relationship Id="rId9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3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29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5" Type="http://schemas.openxmlformats.org/officeDocument/2006/relationships/image" Target="../media/image28.png"/><Relationship Id="rId10" Type="http://schemas.openxmlformats.org/officeDocument/2006/relationships/image" Target="../media/image23.png"/><Relationship Id="rId4" Type="http://schemas.openxmlformats.org/officeDocument/2006/relationships/image" Target="../media/image5.png"/><Relationship Id="rId9" Type="http://schemas.openxmlformats.org/officeDocument/2006/relationships/image" Target="../media/image22.png"/><Relationship Id="rId14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280190" y="4086344"/>
            <a:ext cx="7556421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Команда "dooplo" представляет проект, посвященный моделированию запуска автоматической межпланетной станции "Луна-10" и её выходу на окололунную орбиту. Мы покажем, как это было рассчитано и смоделировано, а также представим нашу команду.</a:t>
            </a:r>
            <a:endParaRPr lang="en-US" sz="1750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0364444-CE47-B0A0-D2DA-61060358A4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98862" y="7727835"/>
            <a:ext cx="1733792" cy="390580"/>
          </a:xfrm>
          <a:prstGeom prst="rect">
            <a:avLst/>
          </a:prstGeom>
        </p:spPr>
      </p:pic>
      <p:pic>
        <p:nvPicPr>
          <p:cNvPr id="7" name="Picture 2" descr="Picture background">
            <a:extLst>
              <a:ext uri="{FF2B5EF4-FFF2-40B4-BE49-F238E27FC236}">
                <a16:creationId xmlns:a16="http://schemas.microsoft.com/office/drawing/2014/main" id="{945EC3B4-9040-35F5-8510-46C9D16CAE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29" y="110532"/>
            <a:ext cx="663161" cy="638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0A089DF-13C9-0CA4-E9B5-4EB1946B7790}"/>
              </a:ext>
            </a:extLst>
          </p:cNvPr>
          <p:cNvSpPr txBox="1"/>
          <p:nvPr/>
        </p:nvSpPr>
        <p:spPr>
          <a:xfrm>
            <a:off x="6932000" y="7749083"/>
            <a:ext cx="766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2">
                    <a:lumMod val="50000"/>
                  </a:schemeClr>
                </a:solidFill>
                <a:latin typeface="Bahnschrift Condensed" panose="020B0502040204020203" pitchFamily="34" charset="0"/>
              </a:rPr>
              <a:t>1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Bahnschrift Condensed" panose="020B0502040204020203" pitchFamily="34" charset="0"/>
              </a:rPr>
              <a:t>/1</a:t>
            </a:r>
            <a:r>
              <a:rPr lang="ru-RU" dirty="0">
                <a:solidFill>
                  <a:schemeClr val="bg2">
                    <a:lumMod val="50000"/>
                  </a:schemeClr>
                </a:solidFill>
                <a:latin typeface="Bahnschrift Condensed" panose="020B0502040204020203" pitchFamily="34" charset="0"/>
              </a:rPr>
              <a:t>3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B8DC336F-1D3A-0CC9-D5DD-E833B67E203F}"/>
              </a:ext>
            </a:extLst>
          </p:cNvPr>
          <p:cNvSpPr/>
          <p:nvPr/>
        </p:nvSpPr>
        <p:spPr>
          <a:xfrm>
            <a:off x="4953708" y="2360474"/>
            <a:ext cx="10209384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Запуск Луны-10 </a:t>
            </a:r>
            <a:r>
              <a:rPr lang="en-US" sz="5400" b="1" cap="none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на</a:t>
            </a:r>
            <a:r>
              <a:rPr lang="en-US" sz="54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 </a:t>
            </a:r>
            <a:r>
              <a:rPr lang="ru-RU" sz="54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     </a:t>
            </a:r>
            <a:r>
              <a:rPr lang="en-US" sz="5400" b="1" cap="none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окололунную</a:t>
            </a:r>
            <a:r>
              <a:rPr lang="en-US" sz="54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 орбиту</a:t>
            </a:r>
            <a:endParaRPr lang="ru-RU" sz="54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: скругленные углы 1">
            <a:extLst>
              <a:ext uri="{FF2B5EF4-FFF2-40B4-BE49-F238E27FC236}">
                <a16:creationId xmlns:a16="http://schemas.microsoft.com/office/drawing/2014/main" id="{CC90C293-59E9-DA24-55F4-7EC7FC8F0380}"/>
              </a:ext>
            </a:extLst>
          </p:cNvPr>
          <p:cNvSpPr/>
          <p:nvPr/>
        </p:nvSpPr>
        <p:spPr>
          <a:xfrm>
            <a:off x="12701239" y="7682683"/>
            <a:ext cx="1828800" cy="502132"/>
          </a:xfrm>
          <a:prstGeom prst="roundRect">
            <a:avLst/>
          </a:prstGeom>
          <a:solidFill>
            <a:srgbClr val="04040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F84BED64-F1B7-46B0-49D6-174E8F4845F5}"/>
              </a:ext>
            </a:extLst>
          </p:cNvPr>
          <p:cNvSpPr/>
          <p:nvPr/>
        </p:nvSpPr>
        <p:spPr>
          <a:xfrm>
            <a:off x="3266656" y="-102582"/>
            <a:ext cx="809708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ru-RU" sz="5400" b="1" cap="none" spc="0" dirty="0">
                <a:ln/>
                <a:solidFill>
                  <a:schemeClr val="accent3"/>
                </a:solidFill>
                <a:effectLst/>
              </a:rPr>
              <a:t>Программная реализация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78B0F7E-F725-C37A-EB06-78F32249D3D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038" t="6206" r="11642" b="6645"/>
          <a:stretch/>
        </p:blipFill>
        <p:spPr>
          <a:xfrm>
            <a:off x="326497" y="820748"/>
            <a:ext cx="4728116" cy="7171948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85F1963-D14C-8B5C-FE45-287FC1EB2D2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278" t="2439" r="7763" b="53252"/>
          <a:stretch/>
        </p:blipFill>
        <p:spPr>
          <a:xfrm>
            <a:off x="5349608" y="820748"/>
            <a:ext cx="4522198" cy="6177776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7D82F6C3-9A9E-09C8-4221-74FB8341088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309" t="45394" r="7787" b="2983"/>
          <a:stretch/>
        </p:blipFill>
        <p:spPr>
          <a:xfrm>
            <a:off x="10108069" y="786240"/>
            <a:ext cx="4003289" cy="6451956"/>
          </a:xfrm>
          <a:prstGeom prst="rect">
            <a:avLst/>
          </a:prstGeom>
        </p:spPr>
      </p:pic>
      <p:cxnSp>
        <p:nvCxnSpPr>
          <p:cNvPr id="14" name="Соединитель: изогнутый 13">
            <a:extLst>
              <a:ext uri="{FF2B5EF4-FFF2-40B4-BE49-F238E27FC236}">
                <a16:creationId xmlns:a16="http://schemas.microsoft.com/office/drawing/2014/main" id="{7ACC9B57-10DE-CF21-FF8C-E772AD5ABF00}"/>
              </a:ext>
            </a:extLst>
          </p:cNvPr>
          <p:cNvCxnSpPr>
            <a:cxnSpLocks/>
          </p:cNvCxnSpPr>
          <p:nvPr/>
        </p:nvCxnSpPr>
        <p:spPr>
          <a:xfrm rot="10800000">
            <a:off x="3992137" y="5664821"/>
            <a:ext cx="1773044" cy="1710465"/>
          </a:xfrm>
          <a:prstGeom prst="curvedConnector3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Прямоугольник: скругленные углы 17">
            <a:extLst>
              <a:ext uri="{FF2B5EF4-FFF2-40B4-BE49-F238E27FC236}">
                <a16:creationId xmlns:a16="http://schemas.microsoft.com/office/drawing/2014/main" id="{D58C1C98-8AAB-D224-A7FB-B8D9CC867811}"/>
              </a:ext>
            </a:extLst>
          </p:cNvPr>
          <p:cNvSpPr/>
          <p:nvPr/>
        </p:nvSpPr>
        <p:spPr>
          <a:xfrm>
            <a:off x="5737303" y="7225472"/>
            <a:ext cx="1471960" cy="599945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42FA38E-274D-6588-2C4A-CC85B92633E8}"/>
              </a:ext>
            </a:extLst>
          </p:cNvPr>
          <p:cNvSpPr txBox="1"/>
          <p:nvPr/>
        </p:nvSpPr>
        <p:spPr>
          <a:xfrm>
            <a:off x="5737303" y="7340778"/>
            <a:ext cx="1471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/>
              <a:t>Графики КСП</a:t>
            </a:r>
          </a:p>
        </p:txBody>
      </p:sp>
      <p:sp>
        <p:nvSpPr>
          <p:cNvPr id="21" name="Левая фигурная скобка 20">
            <a:extLst>
              <a:ext uri="{FF2B5EF4-FFF2-40B4-BE49-F238E27FC236}">
                <a16:creationId xmlns:a16="http://schemas.microsoft.com/office/drawing/2014/main" id="{DA402AB9-9DAE-BD2E-7581-1A0D01E80648}"/>
              </a:ext>
            </a:extLst>
          </p:cNvPr>
          <p:cNvSpPr/>
          <p:nvPr/>
        </p:nvSpPr>
        <p:spPr>
          <a:xfrm rot="16200000">
            <a:off x="10063068" y="5644719"/>
            <a:ext cx="500317" cy="3410644"/>
          </a:xfrm>
          <a:prstGeom prst="leftBrace">
            <a:avLst/>
          </a:prstGeom>
          <a:noFill/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2" name="Прямоугольник: скругленные углы 21">
            <a:extLst>
              <a:ext uri="{FF2B5EF4-FFF2-40B4-BE49-F238E27FC236}">
                <a16:creationId xmlns:a16="http://schemas.microsoft.com/office/drawing/2014/main" id="{7F4F8149-32E3-5181-08A7-14BD83205DE2}"/>
              </a:ext>
            </a:extLst>
          </p:cNvPr>
          <p:cNvSpPr/>
          <p:nvPr/>
        </p:nvSpPr>
        <p:spPr>
          <a:xfrm>
            <a:off x="9577246" y="7525444"/>
            <a:ext cx="3503134" cy="599945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859F60A-F51C-EA6B-AEFB-A25A87F9C7F9}"/>
              </a:ext>
            </a:extLst>
          </p:cNvPr>
          <p:cNvSpPr txBox="1"/>
          <p:nvPr/>
        </p:nvSpPr>
        <p:spPr>
          <a:xfrm>
            <a:off x="9612177" y="7623364"/>
            <a:ext cx="3503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/>
              <a:t>Математическая модель (часть</a:t>
            </a:r>
            <a:r>
              <a:rPr lang="ru-RU" dirty="0"/>
              <a:t>)</a:t>
            </a:r>
          </a:p>
        </p:txBody>
      </p:sp>
      <p:pic>
        <p:nvPicPr>
          <p:cNvPr id="24" name="Picture 2" descr="Picture background">
            <a:extLst>
              <a:ext uri="{FF2B5EF4-FFF2-40B4-BE49-F238E27FC236}">
                <a16:creationId xmlns:a16="http://schemas.microsoft.com/office/drawing/2014/main" id="{F340A595-0F31-0C96-4EE0-A2A5063B64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29" y="110532"/>
            <a:ext cx="663161" cy="638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CF048E9C-5291-459B-11E3-352537061811}"/>
              </a:ext>
            </a:extLst>
          </p:cNvPr>
          <p:cNvSpPr txBox="1"/>
          <p:nvPr/>
        </p:nvSpPr>
        <p:spPr>
          <a:xfrm>
            <a:off x="6758985" y="7808030"/>
            <a:ext cx="766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2">
                    <a:lumMod val="50000"/>
                  </a:schemeClr>
                </a:solidFill>
                <a:latin typeface="Bahnschrift Condensed" panose="020B0502040204020203" pitchFamily="34" charset="0"/>
              </a:rPr>
              <a:t>10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Bahnschrift Condensed" panose="020B0502040204020203" pitchFamily="34" charset="0"/>
              </a:rPr>
              <a:t>/1</a:t>
            </a:r>
            <a:r>
              <a:rPr lang="ru-RU" dirty="0">
                <a:solidFill>
                  <a:schemeClr val="bg2">
                    <a:lumMod val="50000"/>
                  </a:schemeClr>
                </a:solidFill>
                <a:latin typeface="Bahnschrift Condensed" panose="020B0502040204020203" pitchFamily="34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0584805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1"/>
          <p:cNvSpPr/>
          <p:nvPr/>
        </p:nvSpPr>
        <p:spPr>
          <a:xfrm>
            <a:off x="1070490" y="1527512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Наша команда создала модель спутника "Луна-10" в KSP, а также написала код автопилота для него.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798481" y="659507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/>
                <a:ea typeface="Roboto"/>
                <a:cs typeface="Roboto"/>
              </a:rPr>
              <a:t>С кодом, файлами моделей и видео </a:t>
            </a:r>
            <a:r>
              <a:rPr lang="en-US" sz="1750" dirty="0" err="1">
                <a:solidFill>
                  <a:srgbClr val="E5E0DF"/>
                </a:solidFill>
                <a:latin typeface="Roboto"/>
                <a:ea typeface="Roboto"/>
                <a:cs typeface="Roboto"/>
              </a:rPr>
              <a:t>симуляции</a:t>
            </a:r>
            <a:r>
              <a:rPr lang="en-US" sz="1750" dirty="0">
                <a:solidFill>
                  <a:srgbClr val="E5E0DF"/>
                </a:solidFill>
                <a:latin typeface="Roboto"/>
                <a:ea typeface="Roboto"/>
                <a:cs typeface="Roboto"/>
              </a:rPr>
              <a:t> </a:t>
            </a:r>
            <a:r>
              <a:rPr lang="en-US" sz="1750" dirty="0" err="1">
                <a:solidFill>
                  <a:srgbClr val="E5E0DF"/>
                </a:solidFill>
                <a:latin typeface="Roboto"/>
                <a:ea typeface="Roboto"/>
                <a:cs typeface="Roboto"/>
              </a:rPr>
              <a:t>полета</a:t>
            </a:r>
            <a:r>
              <a:rPr lang="en-US" sz="1750" dirty="0">
                <a:solidFill>
                  <a:srgbClr val="E5E0DF"/>
                </a:solidFill>
                <a:latin typeface="Roboto"/>
                <a:ea typeface="Roboto"/>
                <a:cs typeface="Roboto"/>
              </a:rPr>
              <a:t> </a:t>
            </a:r>
            <a:r>
              <a:rPr lang="en-US" sz="1750" dirty="0" err="1">
                <a:solidFill>
                  <a:srgbClr val="E5E0DF"/>
                </a:solidFill>
                <a:latin typeface="Roboto"/>
                <a:ea typeface="Roboto"/>
                <a:cs typeface="Roboto"/>
              </a:rPr>
              <a:t>можно</a:t>
            </a:r>
            <a:r>
              <a:rPr lang="en-US" sz="1750" dirty="0">
                <a:solidFill>
                  <a:srgbClr val="E5E0DF"/>
                </a:solidFill>
                <a:latin typeface="Roboto"/>
                <a:ea typeface="Roboto"/>
                <a:cs typeface="Roboto"/>
              </a:rPr>
              <a:t> </a:t>
            </a:r>
            <a:r>
              <a:rPr lang="en-US" sz="1750" dirty="0" err="1">
                <a:solidFill>
                  <a:srgbClr val="E5E0DF"/>
                </a:solidFill>
                <a:latin typeface="Roboto"/>
                <a:ea typeface="Roboto"/>
                <a:cs typeface="Roboto"/>
              </a:rPr>
              <a:t>ознакомиться</a:t>
            </a:r>
            <a:r>
              <a:rPr lang="en-US" sz="1750" dirty="0">
                <a:solidFill>
                  <a:srgbClr val="E5E0DF"/>
                </a:solidFill>
                <a:latin typeface="Roboto"/>
                <a:ea typeface="Roboto"/>
                <a:cs typeface="Roboto"/>
              </a:rPr>
              <a:t> </a:t>
            </a:r>
            <a:r>
              <a:rPr lang="en-US" sz="1750" dirty="0" err="1">
                <a:solidFill>
                  <a:srgbClr val="E5E0DF"/>
                </a:solidFill>
                <a:latin typeface="Roboto"/>
                <a:ea typeface="Roboto"/>
                <a:cs typeface="Roboto"/>
              </a:rPr>
              <a:t>по</a:t>
            </a:r>
            <a:r>
              <a:rPr lang="en-US" sz="1750" dirty="0">
                <a:solidFill>
                  <a:srgbClr val="E5E0DF"/>
                </a:solidFill>
                <a:latin typeface="Roboto"/>
                <a:ea typeface="Roboto"/>
                <a:cs typeface="Roboto"/>
              </a:rPr>
              <a:t> </a:t>
            </a:r>
            <a:r>
              <a:rPr lang="en-US" sz="1750" dirty="0" err="1">
                <a:solidFill>
                  <a:srgbClr val="E5E0DF"/>
                </a:solidFill>
                <a:latin typeface="Roboto"/>
                <a:ea typeface="Roboto"/>
                <a:cs typeface="Roboto"/>
              </a:rPr>
              <a:t>ссылкам</a:t>
            </a:r>
            <a:r>
              <a:rPr lang="en-US" sz="1750" dirty="0">
                <a:solidFill>
                  <a:srgbClr val="E5E0DF"/>
                </a:solidFill>
                <a:latin typeface="Roboto"/>
                <a:ea typeface="Roboto"/>
                <a:cs typeface="Roboto"/>
              </a:rPr>
              <a:t> </a:t>
            </a:r>
            <a:r>
              <a:rPr lang="en-US" sz="1750" dirty="0" err="1">
                <a:solidFill>
                  <a:srgbClr val="E5E0DF"/>
                </a:solidFill>
                <a:latin typeface="Roboto"/>
                <a:ea typeface="Roboto"/>
                <a:cs typeface="Roboto"/>
              </a:rPr>
              <a:t>выше</a:t>
            </a:r>
            <a:r>
              <a:rPr lang="en-US" sz="1750" dirty="0">
                <a:solidFill>
                  <a:srgbClr val="E5E0DF"/>
                </a:solidFill>
                <a:latin typeface="Roboto"/>
                <a:ea typeface="Roboto"/>
                <a:cs typeface="Roboto"/>
              </a:rPr>
              <a:t>.</a:t>
            </a:r>
            <a:endParaRPr lang="en-US" sz="1750" dirty="0">
              <a:latin typeface="Roboto"/>
              <a:ea typeface="Roboto"/>
              <a:cs typeface="Roboto"/>
            </a:endParaRPr>
          </a:p>
        </p:txBody>
      </p:sp>
      <p:sp>
        <p:nvSpPr>
          <p:cNvPr id="5" name="Text 3"/>
          <p:cNvSpPr/>
          <p:nvPr/>
        </p:nvSpPr>
        <p:spPr>
          <a:xfrm>
            <a:off x="1070490" y="2596561"/>
            <a:ext cx="5506649" cy="11981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Симуляция в KSP позволила нам визуализировать процесс запуска и выхода на орбиту, а также проверить правильность наших расчетов.</a:t>
            </a:r>
            <a:endParaRPr lang="en-US" sz="1750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0BCB13C-2B97-EEB4-B0B9-961EFD7593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98862" y="7727835"/>
            <a:ext cx="1733792" cy="390580"/>
          </a:xfrm>
          <a:prstGeom prst="rect">
            <a:avLst/>
          </a:prstGeom>
        </p:spPr>
      </p:pic>
      <p:pic>
        <p:nvPicPr>
          <p:cNvPr id="7" name="Picture 2" descr="Picture background">
            <a:extLst>
              <a:ext uri="{FF2B5EF4-FFF2-40B4-BE49-F238E27FC236}">
                <a16:creationId xmlns:a16="http://schemas.microsoft.com/office/drawing/2014/main" id="{FAF40698-1C09-55AE-9BE3-DFDB6C942F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29" y="110532"/>
            <a:ext cx="663161" cy="638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54A795C-9B5D-8DAF-11E3-0FED4BF58178}"/>
              </a:ext>
            </a:extLst>
          </p:cNvPr>
          <p:cNvSpPr txBox="1"/>
          <p:nvPr/>
        </p:nvSpPr>
        <p:spPr>
          <a:xfrm>
            <a:off x="6932000" y="7749083"/>
            <a:ext cx="76639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Bahnschrift Condensed"/>
              </a:rPr>
              <a:t>1</a:t>
            </a:r>
            <a:r>
              <a:rPr lang="ru-RU" dirty="0">
                <a:solidFill>
                  <a:schemeClr val="bg2">
                    <a:lumMod val="50000"/>
                  </a:schemeClr>
                </a:solidFill>
                <a:latin typeface="Bahnschrift Condensed"/>
              </a:rPr>
              <a:t>1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Bahnschrift Condensed"/>
              </a:rPr>
              <a:t>/1</a:t>
            </a:r>
            <a:r>
              <a:rPr lang="ru-RU" dirty="0">
                <a:solidFill>
                  <a:schemeClr val="bg2">
                    <a:lumMod val="50000"/>
                  </a:schemeClr>
                </a:solidFill>
                <a:latin typeface="Bahnschrift Condensed"/>
              </a:rPr>
              <a:t>3</a:t>
            </a:r>
            <a:endParaRPr lang="ru-RU" dirty="0">
              <a:solidFill>
                <a:schemeClr val="bg2">
                  <a:lumMod val="50000"/>
                </a:schemeClr>
              </a:solidFill>
              <a:latin typeface="Bahnschrift Condensed" panose="020B05020402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40122E-249A-B9EC-19DC-829A9A93526A}"/>
              </a:ext>
            </a:extLst>
          </p:cNvPr>
          <p:cNvSpPr txBox="1"/>
          <p:nvPr/>
        </p:nvSpPr>
        <p:spPr>
          <a:xfrm>
            <a:off x="12397212" y="5034227"/>
            <a:ext cx="100196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ru-RU" dirty="0">
                <a:solidFill>
                  <a:schemeClr val="bg1"/>
                </a:solidFill>
                <a:ea typeface="Calibri"/>
                <a:cs typeface="Calibr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YouTube</a:t>
            </a:r>
            <a:endParaRPr lang="ru-RU" dirty="0">
              <a:solidFill>
                <a:schemeClr val="bg1"/>
              </a:solidFill>
              <a:ea typeface="Calibri"/>
              <a:cs typeface="Calibri"/>
            </a:endParaRPr>
          </a:p>
        </p:txBody>
      </p:sp>
      <p:pic>
        <p:nvPicPr>
          <p:cNvPr id="12" name="Рисунок 11" descr="Изображение выглядит как снимок экрана, Графика, круг, текст&#10;&#10;Содержимое, созданное ИИ, может быть неверным.">
            <a:extLst>
              <a:ext uri="{FF2B5EF4-FFF2-40B4-BE49-F238E27FC236}">
                <a16:creationId xmlns:a16="http://schemas.microsoft.com/office/drawing/2014/main" id="{776E8523-672C-E8E9-4F05-616342E7DE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23214" y="3600774"/>
            <a:ext cx="2873637" cy="2873637"/>
          </a:xfrm>
          <a:prstGeom prst="rect">
            <a:avLst/>
          </a:prstGeom>
        </p:spPr>
      </p:pic>
      <p:pic>
        <p:nvPicPr>
          <p:cNvPr id="13" name="Рисунок 12" descr="Изображение выглядит как снимок экрана, Графика, круг, графический дизайн&#10;&#10;Содержимое, созданное ИИ, может быть неверным.">
            <a:extLst>
              <a:ext uri="{FF2B5EF4-FFF2-40B4-BE49-F238E27FC236}">
                <a16:creationId xmlns:a16="http://schemas.microsoft.com/office/drawing/2014/main" id="{766DE20C-5373-B2B8-76B6-22ECD010DE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72787" y="354253"/>
            <a:ext cx="2974490" cy="286019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B4CE466-E61F-7891-D750-10D791E400AB}"/>
              </a:ext>
            </a:extLst>
          </p:cNvPr>
          <p:cNvSpPr txBox="1"/>
          <p:nvPr/>
        </p:nvSpPr>
        <p:spPr>
          <a:xfrm>
            <a:off x="12397212" y="1880879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ru-RU" dirty="0">
                <a:solidFill>
                  <a:schemeClr val="bg1"/>
                </a:solidFill>
                <a:ea typeface="Calibri"/>
                <a:cs typeface="Calibri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</a:t>
            </a:r>
            <a:endParaRPr lang="ru-RU" dirty="0">
              <a:solidFill>
                <a:schemeClr val="bg1"/>
              </a:solidFill>
              <a:ea typeface="Calibri"/>
              <a:cs typeface="Calibri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BE47F39-934E-710A-B384-A727770ADC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790" y="4188458"/>
            <a:ext cx="2488653" cy="3575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Рисунок 9" descr="Изображение выглядит как в помещении, стул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3572AC78-44D9-F3B1-58DD-3B3FAD215179}"/>
              </a:ext>
            </a:extLst>
          </p:cNvPr>
          <p:cNvPicPr>
            <a:picLocks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0888" y="4205482"/>
            <a:ext cx="1898650" cy="3511550"/>
          </a:xfrm>
          <a:prstGeom prst="rect">
            <a:avLst/>
          </a:prstGeom>
          <a:noFill/>
        </p:spPr>
      </p:pic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58586DFF-CD9F-04D1-3525-FACF7C0CF27A}"/>
              </a:ext>
            </a:extLst>
          </p:cNvPr>
          <p:cNvSpPr/>
          <p:nvPr/>
        </p:nvSpPr>
        <p:spPr>
          <a:xfrm>
            <a:off x="1070490" y="587809"/>
            <a:ext cx="604351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Симуляция в KSP</a:t>
            </a:r>
            <a:endParaRPr lang="ru-RU" sz="54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1F3D086D-591F-04A4-17B3-6DC2AC2C45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98862" y="7727835"/>
            <a:ext cx="1733792" cy="39058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F0E17E6-BA8D-F4D7-E5A5-D3D807C41B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4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8866" y="2557616"/>
            <a:ext cx="4984535" cy="4817717"/>
          </a:xfrm>
          <a:prstGeom prst="rect">
            <a:avLst/>
          </a:prstGeom>
        </p:spPr>
      </p:pic>
      <p:pic>
        <p:nvPicPr>
          <p:cNvPr id="8" name="Рисунок 7" descr="Изображение выглядит как пространство, транспорт, ракета, на открытом воздухе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7D6009BF-DA5F-D8AE-DD66-AE0A23EFA1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11000"/>
                    </a14:imgEffect>
                    <a14:imgEffect>
                      <a14:colorTemperature colorTemp="6400"/>
                    </a14:imgEffect>
                    <a14:imgEffect>
                      <a14:saturation sat="139000"/>
                    </a14:imgEffect>
                    <a14:imgEffect>
                      <a14:brightnessContrast bright="54000" contrast="-1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01745" y="506319"/>
            <a:ext cx="4201111" cy="3715268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759F7D9B-2204-DFEA-3400-F5930EBF5B7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62000" contrast="-27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997000" y="4030358"/>
            <a:ext cx="4595432" cy="334497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567090C-D228-EC3D-0CAA-6918F57D1D4E}"/>
              </a:ext>
            </a:extLst>
          </p:cNvPr>
          <p:cNvSpPr txBox="1"/>
          <p:nvPr/>
        </p:nvSpPr>
        <p:spPr>
          <a:xfrm>
            <a:off x="2743199" y="2928117"/>
            <a:ext cx="22190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>
                <a:solidFill>
                  <a:schemeClr val="bg1"/>
                </a:solidFill>
              </a:rPr>
              <a:t>ВЗЛЕТ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96AB5A6-6FA3-DFCE-4B27-116CCB9FEA6B}"/>
              </a:ext>
            </a:extLst>
          </p:cNvPr>
          <p:cNvSpPr txBox="1"/>
          <p:nvPr/>
        </p:nvSpPr>
        <p:spPr>
          <a:xfrm>
            <a:off x="5633401" y="306264"/>
            <a:ext cx="37765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>
                <a:solidFill>
                  <a:schemeClr val="bg1"/>
                </a:solidFill>
              </a:rPr>
              <a:t>ОТДЕЛЕНИЕ ПЕРВОЙ СТУПЕНИ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717CED6-33B7-374A-3EF4-DA3F69D910D1}"/>
              </a:ext>
            </a:extLst>
          </p:cNvPr>
          <p:cNvSpPr txBox="1"/>
          <p:nvPr/>
        </p:nvSpPr>
        <p:spPr>
          <a:xfrm>
            <a:off x="9623503" y="3630248"/>
            <a:ext cx="36910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>
                <a:solidFill>
                  <a:schemeClr val="bg1"/>
                </a:solidFill>
              </a:rPr>
              <a:t>ОТДЕЛЕНИЕ ВТОРОЙ СТУПЕНИ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CB0AD58-8A01-C09B-4833-ED23A2CD4B44}"/>
              </a:ext>
            </a:extLst>
          </p:cNvPr>
          <p:cNvSpPr txBox="1"/>
          <p:nvPr/>
        </p:nvSpPr>
        <p:spPr>
          <a:xfrm>
            <a:off x="6932000" y="7749083"/>
            <a:ext cx="76639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Bahnschrift Condensed"/>
              </a:rPr>
              <a:t>1</a:t>
            </a:r>
            <a:r>
              <a:rPr lang="ru-RU" dirty="0">
                <a:solidFill>
                  <a:schemeClr val="bg2">
                    <a:lumMod val="50000"/>
                  </a:schemeClr>
                </a:solidFill>
                <a:latin typeface="Bahnschrift Condensed"/>
              </a:rPr>
              <a:t>2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Bahnschrift Condensed"/>
              </a:rPr>
              <a:t>/1</a:t>
            </a:r>
            <a:r>
              <a:rPr lang="ru-RU" dirty="0">
                <a:solidFill>
                  <a:schemeClr val="bg2">
                    <a:lumMod val="50000"/>
                  </a:schemeClr>
                </a:solidFill>
                <a:latin typeface="Bahnschrift Condensed"/>
              </a:rPr>
              <a:t>3</a:t>
            </a:r>
            <a:endParaRPr lang="ru-RU" dirty="0">
              <a:solidFill>
                <a:schemeClr val="bg2">
                  <a:lumMod val="50000"/>
                </a:schemeClr>
              </a:solidFill>
              <a:latin typeface="Bahnschrift Condensed" panose="020B0502040204020203" pitchFamily="34" charset="0"/>
            </a:endParaRPr>
          </a:p>
        </p:txBody>
      </p:sp>
      <p:pic>
        <p:nvPicPr>
          <p:cNvPr id="17" name="Picture 2" descr="Picture background">
            <a:extLst>
              <a:ext uri="{FF2B5EF4-FFF2-40B4-BE49-F238E27FC236}">
                <a16:creationId xmlns:a16="http://schemas.microsoft.com/office/drawing/2014/main" id="{8784D73E-186B-EDFD-07A3-D766B90123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29" y="110532"/>
            <a:ext cx="663161" cy="638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34116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6280190" y="2021919"/>
            <a:ext cx="484823" cy="484823"/>
          </a:xfrm>
          <a:prstGeom prst="roundRect">
            <a:avLst>
              <a:gd name="adj" fmla="val 40002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5" name="Text 2"/>
          <p:cNvSpPr/>
          <p:nvPr/>
        </p:nvSpPr>
        <p:spPr>
          <a:xfrm>
            <a:off x="6460688" y="2102644"/>
            <a:ext cx="123825" cy="323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1</a:t>
            </a:r>
            <a:endParaRPr lang="en-US" sz="2500" dirty="0"/>
          </a:p>
        </p:txBody>
      </p:sp>
      <p:sp>
        <p:nvSpPr>
          <p:cNvPr id="6" name="Text 3"/>
          <p:cNvSpPr/>
          <p:nvPr/>
        </p:nvSpPr>
        <p:spPr>
          <a:xfrm>
            <a:off x="6980396" y="2021919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21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Итоги</a:t>
            </a:r>
            <a:endParaRPr lang="en-US" sz="2100" dirty="0"/>
          </a:p>
        </p:txBody>
      </p:sp>
      <p:sp>
        <p:nvSpPr>
          <p:cNvPr id="7" name="Text 4"/>
          <p:cNvSpPr/>
          <p:nvPr/>
        </p:nvSpPr>
        <p:spPr>
          <a:xfrm>
            <a:off x="6980396" y="2487692"/>
            <a:ext cx="2970371" cy="20688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В процессе работы наша команда достигла поставленной цели: смоделирован полет спутника и вывод его на орбиту Луны.</a:t>
            </a:r>
            <a:endParaRPr lang="en-US" sz="1650" dirty="0"/>
          </a:p>
        </p:txBody>
      </p:sp>
      <p:sp>
        <p:nvSpPr>
          <p:cNvPr id="8" name="Shape 5"/>
          <p:cNvSpPr/>
          <p:nvPr/>
        </p:nvSpPr>
        <p:spPr>
          <a:xfrm>
            <a:off x="10166152" y="2021919"/>
            <a:ext cx="484823" cy="484823"/>
          </a:xfrm>
          <a:prstGeom prst="roundRect">
            <a:avLst>
              <a:gd name="adj" fmla="val 40002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9" name="Text 6"/>
          <p:cNvSpPr/>
          <p:nvPr/>
        </p:nvSpPr>
        <p:spPr>
          <a:xfrm>
            <a:off x="10309741" y="2102644"/>
            <a:ext cx="197525" cy="323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2</a:t>
            </a:r>
            <a:endParaRPr lang="en-US" sz="2500" dirty="0"/>
          </a:p>
        </p:txBody>
      </p:sp>
      <p:sp>
        <p:nvSpPr>
          <p:cNvPr id="10" name="Text 7"/>
          <p:cNvSpPr/>
          <p:nvPr/>
        </p:nvSpPr>
        <p:spPr>
          <a:xfrm>
            <a:off x="10866358" y="2021919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21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Процесс</a:t>
            </a:r>
            <a:endParaRPr lang="en-US" sz="2100" dirty="0"/>
          </a:p>
        </p:txBody>
      </p:sp>
      <p:sp>
        <p:nvSpPr>
          <p:cNvPr id="11" name="Text 8"/>
          <p:cNvSpPr/>
          <p:nvPr/>
        </p:nvSpPr>
        <p:spPr>
          <a:xfrm>
            <a:off x="10866358" y="2487692"/>
            <a:ext cx="2970371" cy="24136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Для выполнения задач был произведен сбор информации, созданы физическая и математическая модели, написан код на Python и смоделирован полёт в KSP.</a:t>
            </a:r>
            <a:endParaRPr lang="en-US" sz="1650" dirty="0"/>
          </a:p>
        </p:txBody>
      </p:sp>
      <p:sp>
        <p:nvSpPr>
          <p:cNvPr id="12" name="Shape 9"/>
          <p:cNvSpPr/>
          <p:nvPr/>
        </p:nvSpPr>
        <p:spPr>
          <a:xfrm>
            <a:off x="6280190" y="5359122"/>
            <a:ext cx="484823" cy="484823"/>
          </a:xfrm>
          <a:prstGeom prst="roundRect">
            <a:avLst>
              <a:gd name="adj" fmla="val 40002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  <p:txBody>
          <a:bodyPr/>
          <a:lstStyle/>
          <a:p>
            <a:endParaRPr lang="ru-RU"/>
          </a:p>
        </p:txBody>
      </p:sp>
      <p:sp>
        <p:nvSpPr>
          <p:cNvPr id="13" name="Text 10"/>
          <p:cNvSpPr/>
          <p:nvPr/>
        </p:nvSpPr>
        <p:spPr>
          <a:xfrm>
            <a:off x="6424970" y="5439847"/>
            <a:ext cx="195263" cy="323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3</a:t>
            </a:r>
            <a:endParaRPr lang="en-US" sz="2500" dirty="0"/>
          </a:p>
        </p:txBody>
      </p:sp>
      <p:sp>
        <p:nvSpPr>
          <p:cNvPr id="14" name="Text 11"/>
          <p:cNvSpPr/>
          <p:nvPr/>
        </p:nvSpPr>
        <p:spPr>
          <a:xfrm>
            <a:off x="6980396" y="5359122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21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Анализ</a:t>
            </a:r>
            <a:endParaRPr lang="en-US" sz="2100" dirty="0"/>
          </a:p>
        </p:txBody>
      </p:sp>
      <p:sp>
        <p:nvSpPr>
          <p:cNvPr id="15" name="Text 12"/>
          <p:cNvSpPr/>
          <p:nvPr/>
        </p:nvSpPr>
        <p:spPr>
          <a:xfrm>
            <a:off x="6980396" y="5824895"/>
            <a:ext cx="6856214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Анализ полученных данных показал, что погрешности в расчетах математической модели находятся в пределах допустимых норм.</a:t>
            </a:r>
            <a:endParaRPr lang="en-US" sz="1650" dirty="0"/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E1A46F61-21D3-410B-4155-7B82379D9E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98862" y="7727835"/>
            <a:ext cx="1733792" cy="390580"/>
          </a:xfrm>
          <a:prstGeom prst="rect">
            <a:avLst/>
          </a:prstGeom>
        </p:spPr>
      </p:pic>
      <p:pic>
        <p:nvPicPr>
          <p:cNvPr id="18" name="Picture 2" descr="Picture background">
            <a:extLst>
              <a:ext uri="{FF2B5EF4-FFF2-40B4-BE49-F238E27FC236}">
                <a16:creationId xmlns:a16="http://schemas.microsoft.com/office/drawing/2014/main" id="{63D007D0-E512-85DA-2A01-AAB12BAF6D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29" y="110532"/>
            <a:ext cx="663161" cy="638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01C5B2D-BE99-1802-9A9F-2BFA78179BFA}"/>
              </a:ext>
            </a:extLst>
          </p:cNvPr>
          <p:cNvSpPr txBox="1"/>
          <p:nvPr/>
        </p:nvSpPr>
        <p:spPr>
          <a:xfrm>
            <a:off x="6932000" y="7749083"/>
            <a:ext cx="76639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ru-RU" dirty="0">
                <a:solidFill>
                  <a:schemeClr val="bg2">
                    <a:lumMod val="50000"/>
                  </a:schemeClr>
                </a:solidFill>
                <a:latin typeface="Bahnschrift Condensed"/>
              </a:rPr>
              <a:t>13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Bahnschrift Condensed"/>
              </a:rPr>
              <a:t>1</a:t>
            </a:r>
            <a:r>
              <a:rPr lang="ru-RU" dirty="0">
                <a:solidFill>
                  <a:schemeClr val="bg2">
                    <a:lumMod val="50000"/>
                  </a:schemeClr>
                </a:solidFill>
                <a:latin typeface="Bahnschrift Condensed"/>
              </a:rPr>
              <a:t>3</a:t>
            </a:r>
            <a:endParaRPr lang="ru-RU" dirty="0">
              <a:solidFill>
                <a:schemeClr val="bg2">
                  <a:lumMod val="50000"/>
                </a:schemeClr>
              </a:solidFill>
              <a:latin typeface="Bahnschrift Condensed" panose="020B0502040204020203" pitchFamily="34" charset="0"/>
            </a:endParaRP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48284DE6-A738-A376-C315-7457771B4847}"/>
              </a:ext>
            </a:extLst>
          </p:cNvPr>
          <p:cNvSpPr/>
          <p:nvPr/>
        </p:nvSpPr>
        <p:spPr>
          <a:xfrm>
            <a:off x="6021165" y="701397"/>
            <a:ext cx="294490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Выводы</a:t>
            </a:r>
            <a:endParaRPr lang="ru-RU" sz="54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793790" y="1833205"/>
            <a:ext cx="459224" cy="459224"/>
          </a:xfrm>
          <a:prstGeom prst="roundRect">
            <a:avLst>
              <a:gd name="adj" fmla="val 40009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  <p:txBody>
          <a:bodyPr/>
          <a:lstStyle/>
          <a:p>
            <a:endParaRPr lang="ru-RU" dirty="0"/>
          </a:p>
        </p:txBody>
      </p:sp>
      <p:sp>
        <p:nvSpPr>
          <p:cNvPr id="5" name="Text 2"/>
          <p:cNvSpPr/>
          <p:nvPr/>
        </p:nvSpPr>
        <p:spPr>
          <a:xfrm>
            <a:off x="964763" y="1909643"/>
            <a:ext cx="117277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1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1457087" y="1833205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Цель: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1457087" y="2274451"/>
            <a:ext cx="6893123" cy="980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Смоделировать запуск ракеты-носителя с автоматической межпланетной станцией "Луна-10", просчитать вывод АМС на окололунную орбиту.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793790" y="3688199"/>
            <a:ext cx="459224" cy="459224"/>
          </a:xfrm>
          <a:prstGeom prst="roundRect">
            <a:avLst>
              <a:gd name="adj" fmla="val 40009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  <p:txBody>
          <a:bodyPr/>
          <a:lstStyle/>
          <a:p>
            <a:endParaRPr lang="ru-RU" dirty="0"/>
          </a:p>
        </p:txBody>
      </p:sp>
      <p:sp>
        <p:nvSpPr>
          <p:cNvPr id="9" name="Text 6"/>
          <p:cNvSpPr/>
          <p:nvPr/>
        </p:nvSpPr>
        <p:spPr>
          <a:xfrm>
            <a:off x="929878" y="3764637"/>
            <a:ext cx="187047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2</a:t>
            </a:r>
            <a:endParaRPr lang="en-US" sz="2400" dirty="0"/>
          </a:p>
        </p:txBody>
      </p:sp>
      <p:sp>
        <p:nvSpPr>
          <p:cNvPr id="10" name="Text 7"/>
          <p:cNvSpPr/>
          <p:nvPr/>
        </p:nvSpPr>
        <p:spPr>
          <a:xfrm>
            <a:off x="1457087" y="3688199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Задачи:</a:t>
            </a:r>
            <a:endParaRPr lang="en-US" sz="2000" dirty="0"/>
          </a:p>
        </p:txBody>
      </p:sp>
      <p:sp>
        <p:nvSpPr>
          <p:cNvPr id="11" name="Text 8"/>
          <p:cNvSpPr/>
          <p:nvPr/>
        </p:nvSpPr>
        <p:spPr>
          <a:xfrm>
            <a:off x="1457087" y="4129445"/>
            <a:ext cx="6893123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Изучить историю миссии "Луна-10"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1457087" y="4527590"/>
            <a:ext cx="6893123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Определить цель работы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1457087" y="4925735"/>
            <a:ext cx="6893123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Распределить роли в команде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1457087" y="5323880"/>
            <a:ext cx="6893123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Создать математическую модель полёта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1457087" y="5722025"/>
            <a:ext cx="6893123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Совершить полет в Kerbal Space Program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1457087" y="6120170"/>
            <a:ext cx="6893123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Построить графики математической модели и полета в Kerbal Space Program, провести сравнение полученных данных</a:t>
            </a:r>
            <a:endParaRPr lang="en-US" sz="1600" dirty="0"/>
          </a:p>
        </p:txBody>
      </p:sp>
      <p:sp>
        <p:nvSpPr>
          <p:cNvPr id="17" name="Text 14"/>
          <p:cNvSpPr/>
          <p:nvPr/>
        </p:nvSpPr>
        <p:spPr>
          <a:xfrm>
            <a:off x="1457087" y="6845022"/>
            <a:ext cx="6893123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Описать этапы полета</a:t>
            </a:r>
            <a:endParaRPr lang="en-US" sz="1600" dirty="0"/>
          </a:p>
        </p:txBody>
      </p:sp>
      <p:sp>
        <p:nvSpPr>
          <p:cNvPr id="18" name="Text 15"/>
          <p:cNvSpPr/>
          <p:nvPr/>
        </p:nvSpPr>
        <p:spPr>
          <a:xfrm>
            <a:off x="1457087" y="7243167"/>
            <a:ext cx="6893123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Подвести итоги проделанной работы</a:t>
            </a:r>
            <a:endParaRPr lang="en-US" sz="1600" dirty="0"/>
          </a:p>
        </p:txBody>
      </p:sp>
      <p:pic>
        <p:nvPicPr>
          <p:cNvPr id="19" name="Picture 2" descr="Picture background">
            <a:extLst>
              <a:ext uri="{FF2B5EF4-FFF2-40B4-BE49-F238E27FC236}">
                <a16:creationId xmlns:a16="http://schemas.microsoft.com/office/drawing/2014/main" id="{A9FE7E9B-260D-9EA8-483C-A97070A922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29" y="110532"/>
            <a:ext cx="663161" cy="638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4978E65-D8FE-8B2F-E825-C0694066E480}"/>
              </a:ext>
            </a:extLst>
          </p:cNvPr>
          <p:cNvSpPr txBox="1"/>
          <p:nvPr/>
        </p:nvSpPr>
        <p:spPr>
          <a:xfrm>
            <a:off x="6932000" y="7749083"/>
            <a:ext cx="766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Bahnschrift Condensed" panose="020B0502040204020203" pitchFamily="34" charset="0"/>
              </a:rPr>
              <a:t>2/1</a:t>
            </a:r>
            <a:r>
              <a:rPr lang="ru-RU" dirty="0">
                <a:solidFill>
                  <a:schemeClr val="bg2">
                    <a:lumMod val="50000"/>
                  </a:schemeClr>
                </a:solidFill>
                <a:latin typeface="Bahnschrift Condensed" panose="020B0502040204020203" pitchFamily="34" charset="0"/>
              </a:rPr>
              <a:t>3</a:t>
            </a:r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D388DD56-CA05-A2F3-17F4-A832612201AD}"/>
              </a:ext>
            </a:extLst>
          </p:cNvPr>
          <p:cNvSpPr/>
          <p:nvPr/>
        </p:nvSpPr>
        <p:spPr>
          <a:xfrm>
            <a:off x="1082040" y="693063"/>
            <a:ext cx="505016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Цели и задачи</a:t>
            </a:r>
            <a:endParaRPr lang="ru-RU" sz="54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1968341"/>
            <a:ext cx="538639" cy="53863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2722364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Митюхин Данила</a:t>
            </a:r>
            <a:endParaRPr lang="en-US" sz="2100" dirty="0"/>
          </a:p>
        </p:txBody>
      </p:sp>
      <p:sp>
        <p:nvSpPr>
          <p:cNvPr id="5" name="Text 2"/>
          <p:cNvSpPr/>
          <p:nvPr/>
        </p:nvSpPr>
        <p:spPr>
          <a:xfrm>
            <a:off x="793790" y="3188137"/>
            <a:ext cx="3018353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Лидер команды, отвечает за моделирование в KSP.</a:t>
            </a:r>
            <a:endParaRPr lang="en-US" sz="16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5279" y="1968341"/>
            <a:ext cx="538639" cy="538639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135279" y="2722364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Громова Алиса</a:t>
            </a:r>
            <a:endParaRPr lang="en-US" sz="2100" dirty="0"/>
          </a:p>
        </p:txBody>
      </p:sp>
      <p:sp>
        <p:nvSpPr>
          <p:cNvPr id="8" name="Text 4"/>
          <p:cNvSpPr/>
          <p:nvPr/>
        </p:nvSpPr>
        <p:spPr>
          <a:xfrm>
            <a:off x="4135279" y="3188137"/>
            <a:ext cx="3018353" cy="1034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700"/>
              </a:lnSpc>
            </a:pPr>
            <a:r>
              <a:rPr lang="en-US" sz="1650" dirty="0" err="1">
                <a:solidFill>
                  <a:srgbClr val="E5E0DF"/>
                </a:solidFill>
                <a:latin typeface="Roboto"/>
                <a:ea typeface="Roboto"/>
                <a:cs typeface="Roboto"/>
              </a:rPr>
              <a:t>Отвечает</a:t>
            </a:r>
            <a:r>
              <a:rPr lang="en-US" sz="1650" dirty="0">
                <a:solidFill>
                  <a:srgbClr val="E5E0DF"/>
                </a:solidFill>
                <a:latin typeface="Roboto"/>
                <a:ea typeface="Roboto"/>
                <a:cs typeface="Roboto"/>
              </a:rPr>
              <a:t> </a:t>
            </a:r>
            <a:r>
              <a:rPr lang="en-US" sz="1650" dirty="0" err="1">
                <a:solidFill>
                  <a:srgbClr val="E5E0DF"/>
                </a:solidFill>
                <a:latin typeface="Roboto"/>
                <a:ea typeface="Roboto"/>
                <a:cs typeface="Roboto"/>
              </a:rPr>
              <a:t>за</a:t>
            </a:r>
            <a:r>
              <a:rPr lang="en-US" sz="1650" dirty="0">
                <a:solidFill>
                  <a:srgbClr val="E5E0DF"/>
                </a:solidFill>
                <a:latin typeface="Roboto"/>
                <a:ea typeface="Roboto"/>
                <a:cs typeface="Roboto"/>
              </a:rPr>
              <a:t> </a:t>
            </a:r>
            <a:r>
              <a:rPr lang="en-US" sz="1650" dirty="0" err="1">
                <a:solidFill>
                  <a:srgbClr val="E5E0DF"/>
                </a:solidFill>
                <a:latin typeface="Roboto"/>
                <a:ea typeface="Roboto"/>
                <a:cs typeface="Roboto"/>
              </a:rPr>
              <a:t>подготовку</a:t>
            </a:r>
            <a:r>
              <a:rPr lang="en-US" sz="1650" dirty="0">
                <a:solidFill>
                  <a:srgbClr val="E5E0DF"/>
                </a:solidFill>
                <a:latin typeface="Roboto"/>
                <a:ea typeface="Roboto"/>
                <a:cs typeface="Roboto"/>
              </a:rPr>
              <a:t> </a:t>
            </a:r>
            <a:r>
              <a:rPr lang="en-US" sz="1650" dirty="0" err="1">
                <a:solidFill>
                  <a:srgbClr val="E5E0DF"/>
                </a:solidFill>
                <a:latin typeface="Roboto"/>
                <a:ea typeface="Roboto"/>
                <a:cs typeface="Roboto"/>
              </a:rPr>
              <a:t>отчета</a:t>
            </a:r>
            <a:r>
              <a:rPr lang="en-US" sz="1650" dirty="0">
                <a:solidFill>
                  <a:srgbClr val="E5E0DF"/>
                </a:solidFill>
                <a:latin typeface="Roboto"/>
                <a:ea typeface="Roboto"/>
                <a:cs typeface="Roboto"/>
              </a:rPr>
              <a:t>, </a:t>
            </a:r>
            <a:r>
              <a:rPr lang="en-US" sz="1650" dirty="0" err="1">
                <a:solidFill>
                  <a:srgbClr val="E5E0DF"/>
                </a:solidFill>
                <a:latin typeface="Roboto"/>
                <a:ea typeface="Roboto"/>
                <a:cs typeface="Roboto"/>
              </a:rPr>
              <a:t>описание</a:t>
            </a:r>
            <a:r>
              <a:rPr lang="en-US" sz="1650" dirty="0">
                <a:solidFill>
                  <a:srgbClr val="E5E0DF"/>
                </a:solidFill>
                <a:latin typeface="Roboto"/>
                <a:ea typeface="Roboto"/>
                <a:cs typeface="Roboto"/>
              </a:rPr>
              <a:t> </a:t>
            </a:r>
            <a:r>
              <a:rPr lang="en-US" sz="1650" dirty="0" err="1">
                <a:solidFill>
                  <a:srgbClr val="E5E0DF"/>
                </a:solidFill>
                <a:latin typeface="Roboto"/>
                <a:ea typeface="Roboto"/>
                <a:cs typeface="Roboto"/>
              </a:rPr>
              <a:t>истории</a:t>
            </a:r>
            <a:r>
              <a:rPr lang="en-US" sz="1650" dirty="0">
                <a:solidFill>
                  <a:srgbClr val="E5E0DF"/>
                </a:solidFill>
                <a:latin typeface="Roboto"/>
                <a:ea typeface="Roboto"/>
                <a:cs typeface="Roboto"/>
              </a:rPr>
              <a:t> </a:t>
            </a:r>
            <a:r>
              <a:rPr lang="en-US" sz="1650" dirty="0" err="1">
                <a:solidFill>
                  <a:srgbClr val="E5E0DF"/>
                </a:solidFill>
                <a:latin typeface="Roboto"/>
                <a:ea typeface="Roboto"/>
                <a:cs typeface="Roboto"/>
              </a:rPr>
              <a:t>миссии</a:t>
            </a:r>
            <a:r>
              <a:rPr lang="en-US" sz="1650" dirty="0">
                <a:solidFill>
                  <a:srgbClr val="E5E0DF"/>
                </a:solidFill>
                <a:latin typeface="Roboto"/>
                <a:ea typeface="Roboto"/>
                <a:cs typeface="Roboto"/>
              </a:rPr>
              <a:t> и </a:t>
            </a:r>
            <a:r>
              <a:rPr lang="en-US" sz="1650" dirty="0" err="1">
                <a:solidFill>
                  <a:srgbClr val="E5E0DF"/>
                </a:solidFill>
                <a:latin typeface="Roboto"/>
                <a:ea typeface="Roboto"/>
                <a:cs typeface="Roboto"/>
              </a:rPr>
              <a:t>разработку</a:t>
            </a:r>
            <a:r>
              <a:rPr lang="en-US" sz="1650" dirty="0">
                <a:solidFill>
                  <a:srgbClr val="E5E0DF"/>
                </a:solidFill>
                <a:latin typeface="Roboto"/>
                <a:ea typeface="Roboto"/>
                <a:cs typeface="Roboto"/>
              </a:rPr>
              <a:t> </a:t>
            </a:r>
            <a:r>
              <a:rPr lang="en-US" sz="1650" dirty="0" err="1">
                <a:solidFill>
                  <a:srgbClr val="E5E0DF"/>
                </a:solidFill>
                <a:latin typeface="Roboto"/>
                <a:ea typeface="Roboto"/>
                <a:cs typeface="Roboto"/>
              </a:rPr>
              <a:t>математической</a:t>
            </a:r>
            <a:r>
              <a:rPr lang="en-US" sz="1650" dirty="0">
                <a:solidFill>
                  <a:srgbClr val="E5E0DF"/>
                </a:solidFill>
                <a:latin typeface="Roboto"/>
                <a:ea typeface="Roboto"/>
                <a:cs typeface="Roboto"/>
              </a:rPr>
              <a:t> </a:t>
            </a:r>
            <a:r>
              <a:rPr lang="en-US" sz="1650" dirty="0" err="1">
                <a:solidFill>
                  <a:srgbClr val="E5E0DF"/>
                </a:solidFill>
                <a:latin typeface="Roboto"/>
                <a:ea typeface="Roboto"/>
                <a:cs typeface="Roboto"/>
              </a:rPr>
              <a:t>модели</a:t>
            </a:r>
            <a:r>
              <a:rPr lang="en-US" sz="1650" dirty="0">
                <a:solidFill>
                  <a:srgbClr val="E5E0DF"/>
                </a:solidFill>
                <a:latin typeface="Roboto"/>
                <a:ea typeface="Roboto"/>
                <a:cs typeface="Roboto"/>
              </a:rPr>
              <a:t>.</a:t>
            </a:r>
            <a:endParaRPr lang="en-US" sz="1650" dirty="0">
              <a:latin typeface="Roboto"/>
              <a:ea typeface="Roboto"/>
              <a:cs typeface="Roboto"/>
            </a:endParaRPr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6768" y="1968341"/>
            <a:ext cx="538639" cy="538639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476768" y="2722364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Зайцев Егор</a:t>
            </a:r>
            <a:endParaRPr lang="en-US" sz="2100" dirty="0"/>
          </a:p>
        </p:txBody>
      </p:sp>
      <p:sp>
        <p:nvSpPr>
          <p:cNvPr id="11" name="Text 6"/>
          <p:cNvSpPr/>
          <p:nvPr/>
        </p:nvSpPr>
        <p:spPr>
          <a:xfrm>
            <a:off x="7476768" y="3188137"/>
            <a:ext cx="3018353" cy="1034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700"/>
              </a:lnSpc>
            </a:pPr>
            <a:r>
              <a:rPr lang="en-US" sz="1650" dirty="0" err="1">
                <a:solidFill>
                  <a:srgbClr val="E5E0DF"/>
                </a:solidFill>
                <a:latin typeface="Roboto"/>
                <a:ea typeface="Roboto"/>
                <a:cs typeface="Roboto"/>
              </a:rPr>
              <a:t>Отвечает</a:t>
            </a:r>
            <a:r>
              <a:rPr lang="en-US" sz="1650" dirty="0">
                <a:solidFill>
                  <a:srgbClr val="E5E0DF"/>
                </a:solidFill>
                <a:latin typeface="Roboto"/>
                <a:ea typeface="Roboto"/>
                <a:cs typeface="Roboto"/>
              </a:rPr>
              <a:t> </a:t>
            </a:r>
            <a:r>
              <a:rPr lang="en-US" sz="1650" dirty="0" err="1">
                <a:solidFill>
                  <a:srgbClr val="E5E0DF"/>
                </a:solidFill>
                <a:latin typeface="Roboto"/>
                <a:ea typeface="Roboto"/>
                <a:cs typeface="Roboto"/>
              </a:rPr>
              <a:t>за</a:t>
            </a:r>
            <a:r>
              <a:rPr lang="en-US" sz="1650" dirty="0">
                <a:solidFill>
                  <a:srgbClr val="E5E0DF"/>
                </a:solidFill>
                <a:latin typeface="Roboto"/>
                <a:ea typeface="Roboto"/>
                <a:cs typeface="Roboto"/>
              </a:rPr>
              <a:t> </a:t>
            </a:r>
            <a:r>
              <a:rPr lang="en-US" sz="1650" dirty="0" err="1">
                <a:solidFill>
                  <a:srgbClr val="E5E0DF"/>
                </a:solidFill>
                <a:latin typeface="Roboto"/>
                <a:ea typeface="Roboto"/>
                <a:cs typeface="Roboto"/>
              </a:rPr>
              <a:t>создание</a:t>
            </a:r>
            <a:r>
              <a:rPr lang="en-US" sz="1650" dirty="0">
                <a:solidFill>
                  <a:srgbClr val="E5E0DF"/>
                </a:solidFill>
                <a:latin typeface="Roboto"/>
                <a:ea typeface="Roboto"/>
                <a:cs typeface="Roboto"/>
              </a:rPr>
              <a:t> </a:t>
            </a:r>
            <a:r>
              <a:rPr lang="en-US" sz="1650" dirty="0" err="1">
                <a:solidFill>
                  <a:srgbClr val="E5E0DF"/>
                </a:solidFill>
                <a:latin typeface="Roboto"/>
                <a:ea typeface="Roboto"/>
                <a:cs typeface="Roboto"/>
              </a:rPr>
              <a:t>презентации</a:t>
            </a:r>
            <a:r>
              <a:rPr lang="en-US" sz="1650" dirty="0">
                <a:solidFill>
                  <a:srgbClr val="E5E0DF"/>
                </a:solidFill>
                <a:latin typeface="Roboto"/>
                <a:ea typeface="Roboto"/>
                <a:cs typeface="Roboto"/>
              </a:rPr>
              <a:t> и </a:t>
            </a:r>
            <a:r>
              <a:rPr lang="en-US" sz="1650" dirty="0" err="1">
                <a:solidFill>
                  <a:srgbClr val="E5E0DF"/>
                </a:solidFill>
                <a:latin typeface="Roboto"/>
                <a:ea typeface="Roboto"/>
                <a:cs typeface="Roboto"/>
              </a:rPr>
              <a:t>создание</a:t>
            </a:r>
            <a:r>
              <a:rPr lang="en-US" sz="1650" dirty="0">
                <a:solidFill>
                  <a:srgbClr val="E5E0DF"/>
                </a:solidFill>
                <a:latin typeface="Roboto"/>
                <a:ea typeface="Roboto"/>
                <a:cs typeface="Roboto"/>
              </a:rPr>
              <a:t> </a:t>
            </a:r>
            <a:r>
              <a:rPr lang="en-US" sz="1650" dirty="0" err="1">
                <a:solidFill>
                  <a:srgbClr val="E5E0DF"/>
                </a:solidFill>
                <a:latin typeface="Roboto"/>
                <a:ea typeface="Roboto"/>
                <a:cs typeface="Roboto"/>
              </a:rPr>
              <a:t>видеоматериалов</a:t>
            </a:r>
            <a:r>
              <a:rPr lang="en-US" sz="1650" dirty="0">
                <a:solidFill>
                  <a:srgbClr val="E5E0DF"/>
                </a:solidFill>
                <a:latin typeface="Roboto"/>
                <a:ea typeface="Roboto"/>
                <a:cs typeface="Roboto"/>
              </a:rPr>
              <a:t>.</a:t>
            </a:r>
            <a:endParaRPr lang="en-US" sz="1650" dirty="0">
              <a:latin typeface="Calibri" panose="020F0502020204030204"/>
              <a:ea typeface="Calibri" panose="020F0502020204030204"/>
              <a:cs typeface="Calibri" panose="020F0502020204030204"/>
            </a:endParaRPr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18257" y="1968341"/>
            <a:ext cx="538639" cy="538639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0818257" y="2722364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Косухин Ярослав</a:t>
            </a:r>
            <a:endParaRPr lang="en-US" sz="2100" dirty="0"/>
          </a:p>
        </p:txBody>
      </p:sp>
      <p:sp>
        <p:nvSpPr>
          <p:cNvPr id="14" name="Text 8"/>
          <p:cNvSpPr/>
          <p:nvPr/>
        </p:nvSpPr>
        <p:spPr>
          <a:xfrm>
            <a:off x="10818257" y="3188137"/>
            <a:ext cx="3018353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700"/>
              </a:lnSpc>
            </a:pPr>
            <a:r>
              <a:rPr lang="en-US" sz="1650" dirty="0" err="1">
                <a:solidFill>
                  <a:srgbClr val="E5E0DF"/>
                </a:solidFill>
                <a:latin typeface="Roboto"/>
                <a:ea typeface="Roboto"/>
                <a:cs typeface="Roboto"/>
              </a:rPr>
              <a:t>Отвечает</a:t>
            </a:r>
            <a:r>
              <a:rPr lang="en-US" sz="1650" dirty="0">
                <a:solidFill>
                  <a:srgbClr val="E5E0DF"/>
                </a:solidFill>
                <a:latin typeface="Roboto"/>
                <a:ea typeface="Roboto"/>
                <a:cs typeface="Roboto"/>
              </a:rPr>
              <a:t> </a:t>
            </a:r>
            <a:r>
              <a:rPr lang="en-US" sz="1650" dirty="0" err="1">
                <a:solidFill>
                  <a:srgbClr val="E5E0DF"/>
                </a:solidFill>
                <a:latin typeface="Roboto"/>
                <a:ea typeface="Roboto"/>
                <a:cs typeface="Roboto"/>
              </a:rPr>
              <a:t>за</a:t>
            </a:r>
            <a:r>
              <a:rPr lang="en-US" sz="1650" dirty="0">
                <a:solidFill>
                  <a:srgbClr val="E5E0DF"/>
                </a:solidFill>
                <a:latin typeface="Roboto"/>
                <a:ea typeface="Roboto"/>
                <a:cs typeface="Roboto"/>
              </a:rPr>
              <a:t> </a:t>
            </a:r>
            <a:r>
              <a:rPr lang="en-US" sz="1650" dirty="0" err="1">
                <a:solidFill>
                  <a:srgbClr val="E5E0DF"/>
                </a:solidFill>
                <a:latin typeface="Roboto"/>
                <a:ea typeface="Roboto"/>
                <a:cs typeface="Roboto"/>
              </a:rPr>
              <a:t>разработку</a:t>
            </a:r>
            <a:r>
              <a:rPr lang="en-US" sz="1650" dirty="0">
                <a:solidFill>
                  <a:srgbClr val="E5E0DF"/>
                </a:solidFill>
                <a:latin typeface="Roboto"/>
                <a:ea typeface="Roboto"/>
                <a:cs typeface="Roboto"/>
              </a:rPr>
              <a:t> </a:t>
            </a:r>
            <a:r>
              <a:rPr lang="en-US" sz="1650" dirty="0" err="1">
                <a:solidFill>
                  <a:srgbClr val="E5E0DF"/>
                </a:solidFill>
                <a:latin typeface="Roboto"/>
                <a:ea typeface="Roboto"/>
                <a:cs typeface="Roboto"/>
              </a:rPr>
              <a:t>математической</a:t>
            </a:r>
            <a:r>
              <a:rPr lang="en-US" sz="1650" dirty="0">
                <a:solidFill>
                  <a:srgbClr val="E5E0DF"/>
                </a:solidFill>
                <a:latin typeface="Roboto"/>
                <a:ea typeface="Roboto"/>
                <a:cs typeface="Roboto"/>
              </a:rPr>
              <a:t> </a:t>
            </a:r>
            <a:r>
              <a:rPr lang="en-US" sz="1650" dirty="0" err="1">
                <a:solidFill>
                  <a:srgbClr val="E5E0DF"/>
                </a:solidFill>
                <a:latin typeface="Roboto"/>
                <a:ea typeface="Roboto"/>
                <a:cs typeface="Roboto"/>
              </a:rPr>
              <a:t>модели</a:t>
            </a:r>
            <a:r>
              <a:rPr lang="en-US" sz="1650" dirty="0">
                <a:solidFill>
                  <a:srgbClr val="E5E0DF"/>
                </a:solidFill>
                <a:latin typeface="Roboto"/>
                <a:ea typeface="Roboto"/>
                <a:cs typeface="Roboto"/>
              </a:rPr>
              <a:t> и </a:t>
            </a:r>
            <a:r>
              <a:rPr lang="en-US" sz="1650" dirty="0" err="1">
                <a:solidFill>
                  <a:srgbClr val="E5E0DF"/>
                </a:solidFill>
                <a:latin typeface="Roboto"/>
                <a:ea typeface="Roboto"/>
                <a:cs typeface="Roboto"/>
              </a:rPr>
              <a:t>помощь</a:t>
            </a:r>
            <a:r>
              <a:rPr lang="en-US" sz="1650" dirty="0">
                <a:solidFill>
                  <a:srgbClr val="E5E0DF"/>
                </a:solidFill>
                <a:latin typeface="Roboto"/>
                <a:ea typeface="Roboto"/>
                <a:cs typeface="Roboto"/>
              </a:rPr>
              <a:t> в </a:t>
            </a:r>
            <a:r>
              <a:rPr lang="en-US" sz="1650" dirty="0" err="1">
                <a:solidFill>
                  <a:srgbClr val="E5E0DF"/>
                </a:solidFill>
                <a:latin typeface="Roboto"/>
                <a:ea typeface="Roboto"/>
                <a:cs typeface="Roboto"/>
              </a:rPr>
              <a:t>создании</a:t>
            </a:r>
            <a:r>
              <a:rPr lang="en-US" sz="1650" dirty="0">
                <a:solidFill>
                  <a:srgbClr val="E5E0DF"/>
                </a:solidFill>
                <a:latin typeface="Roboto"/>
                <a:ea typeface="Roboto"/>
                <a:cs typeface="Roboto"/>
              </a:rPr>
              <a:t> </a:t>
            </a:r>
            <a:r>
              <a:rPr lang="en-US" sz="1650" dirty="0" err="1">
                <a:solidFill>
                  <a:srgbClr val="E5E0DF"/>
                </a:solidFill>
                <a:latin typeface="Roboto"/>
                <a:ea typeface="Roboto"/>
                <a:cs typeface="Roboto"/>
              </a:rPr>
              <a:t>видеоматериалов</a:t>
            </a:r>
            <a:endParaRPr lang="en-US" sz="1650" dirty="0" err="1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3790" y="4868942"/>
            <a:ext cx="538639" cy="538639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793790" y="5622965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Уланов Дмитрий</a:t>
            </a:r>
            <a:endParaRPr lang="en-US" sz="2100" dirty="0"/>
          </a:p>
        </p:txBody>
      </p:sp>
      <p:sp>
        <p:nvSpPr>
          <p:cNvPr id="17" name="Text 10"/>
          <p:cNvSpPr/>
          <p:nvPr/>
        </p:nvSpPr>
        <p:spPr>
          <a:xfrm>
            <a:off x="793790" y="6088737"/>
            <a:ext cx="3018353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700"/>
              </a:lnSpc>
            </a:pPr>
            <a:r>
              <a:rPr lang="en-US" sz="1650" dirty="0" err="1">
                <a:solidFill>
                  <a:srgbClr val="E5E0DF"/>
                </a:solidFill>
                <a:latin typeface="Roboto"/>
                <a:ea typeface="Roboto"/>
                <a:cs typeface="Roboto"/>
              </a:rPr>
              <a:t>Отвечает</a:t>
            </a:r>
            <a:r>
              <a:rPr lang="en-US" sz="1650" dirty="0">
                <a:solidFill>
                  <a:srgbClr val="E5E0DF"/>
                </a:solidFill>
                <a:latin typeface="Roboto"/>
                <a:ea typeface="Roboto"/>
                <a:cs typeface="Roboto"/>
              </a:rPr>
              <a:t> </a:t>
            </a:r>
            <a:r>
              <a:rPr lang="en-US" sz="1650" dirty="0" err="1">
                <a:solidFill>
                  <a:srgbClr val="E5E0DF"/>
                </a:solidFill>
                <a:latin typeface="Roboto"/>
                <a:ea typeface="Roboto"/>
                <a:cs typeface="Roboto"/>
              </a:rPr>
              <a:t>за</a:t>
            </a:r>
            <a:r>
              <a:rPr lang="en-US" sz="1650" dirty="0">
                <a:solidFill>
                  <a:srgbClr val="E5E0DF"/>
                </a:solidFill>
                <a:latin typeface="Roboto"/>
                <a:ea typeface="Roboto"/>
                <a:cs typeface="Roboto"/>
              </a:rPr>
              <a:t> </a:t>
            </a:r>
            <a:r>
              <a:rPr lang="en-US" sz="1650" dirty="0" err="1">
                <a:solidFill>
                  <a:srgbClr val="E5E0DF"/>
                </a:solidFill>
                <a:latin typeface="Roboto"/>
                <a:ea typeface="Roboto"/>
                <a:cs typeface="Roboto"/>
              </a:rPr>
              <a:t>разработку</a:t>
            </a:r>
            <a:r>
              <a:rPr lang="en-US" sz="1650" dirty="0">
                <a:solidFill>
                  <a:srgbClr val="E5E0DF"/>
                </a:solidFill>
                <a:latin typeface="Roboto"/>
                <a:ea typeface="Roboto"/>
                <a:cs typeface="Roboto"/>
              </a:rPr>
              <a:t> </a:t>
            </a:r>
            <a:r>
              <a:rPr lang="en-US" sz="1650" dirty="0" err="1">
                <a:solidFill>
                  <a:srgbClr val="E5E0DF"/>
                </a:solidFill>
                <a:latin typeface="Roboto"/>
                <a:ea typeface="Roboto"/>
                <a:cs typeface="Roboto"/>
              </a:rPr>
              <a:t>математической</a:t>
            </a:r>
            <a:r>
              <a:rPr lang="en-US" sz="1650" dirty="0">
                <a:solidFill>
                  <a:srgbClr val="E5E0DF"/>
                </a:solidFill>
                <a:latin typeface="Roboto"/>
                <a:ea typeface="Roboto"/>
                <a:cs typeface="Roboto"/>
              </a:rPr>
              <a:t> </a:t>
            </a:r>
            <a:r>
              <a:rPr lang="en-US" sz="1650" dirty="0" err="1">
                <a:solidFill>
                  <a:srgbClr val="E5E0DF"/>
                </a:solidFill>
                <a:latin typeface="Roboto"/>
                <a:ea typeface="Roboto"/>
                <a:cs typeface="Roboto"/>
              </a:rPr>
              <a:t>модели</a:t>
            </a:r>
            <a:r>
              <a:rPr lang="en-US" sz="1650" dirty="0">
                <a:solidFill>
                  <a:srgbClr val="E5E0DF"/>
                </a:solidFill>
                <a:latin typeface="Roboto"/>
                <a:ea typeface="Roboto"/>
                <a:cs typeface="Roboto"/>
              </a:rPr>
              <a:t>.</a:t>
            </a:r>
            <a:endParaRPr lang="en-US" sz="165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8" name="Text 11"/>
          <p:cNvSpPr/>
          <p:nvPr/>
        </p:nvSpPr>
        <p:spPr>
          <a:xfrm>
            <a:off x="793790" y="7020758"/>
            <a:ext cx="13042821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Наша команда состоит из пяти человек, каждый из которых внёс свой вклад в этот проект.</a:t>
            </a:r>
            <a:endParaRPr lang="en-US" sz="1650" dirty="0"/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A154D4B8-A01D-9A07-8035-5558ADD4DD4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798862" y="7727835"/>
            <a:ext cx="1733792" cy="390580"/>
          </a:xfrm>
          <a:prstGeom prst="rect">
            <a:avLst/>
          </a:prstGeom>
        </p:spPr>
      </p:pic>
      <p:pic>
        <p:nvPicPr>
          <p:cNvPr id="20" name="Picture 2" descr="Picture background">
            <a:extLst>
              <a:ext uri="{FF2B5EF4-FFF2-40B4-BE49-F238E27FC236}">
                <a16:creationId xmlns:a16="http://schemas.microsoft.com/office/drawing/2014/main" id="{6B9C333C-9AF4-1FB4-1A94-F10EDED4F6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29" y="110532"/>
            <a:ext cx="663161" cy="638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16B33E7-A5E0-A83B-471D-803E66BDC2E8}"/>
              </a:ext>
            </a:extLst>
          </p:cNvPr>
          <p:cNvSpPr txBox="1"/>
          <p:nvPr/>
        </p:nvSpPr>
        <p:spPr>
          <a:xfrm>
            <a:off x="6932000" y="7749083"/>
            <a:ext cx="766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Bahnschrift Condensed" panose="020B0502040204020203" pitchFamily="34" charset="0"/>
              </a:rPr>
              <a:t>3/1</a:t>
            </a:r>
            <a:r>
              <a:rPr lang="ru-RU" dirty="0">
                <a:solidFill>
                  <a:schemeClr val="bg2">
                    <a:lumMod val="50000"/>
                  </a:schemeClr>
                </a:solidFill>
                <a:latin typeface="Bahnschrift Condensed" panose="020B0502040204020203" pitchFamily="34" charset="0"/>
              </a:rPr>
              <a:t>3</a:t>
            </a:r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4309BA7D-02D5-0EAC-EEA6-0C0A7C0BCEFF}"/>
              </a:ext>
            </a:extLst>
          </p:cNvPr>
          <p:cNvSpPr/>
          <p:nvPr/>
        </p:nvSpPr>
        <p:spPr>
          <a:xfrm>
            <a:off x="1153456" y="798135"/>
            <a:ext cx="511980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Наша команда</a:t>
            </a:r>
            <a:endParaRPr lang="ru-RU" sz="54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0910902-10BE-BDDB-A655-BA7B70F318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98862" y="7727835"/>
            <a:ext cx="1733792" cy="390580"/>
          </a:xfrm>
          <a:prstGeom prst="rect">
            <a:avLst/>
          </a:prstGeom>
        </p:spPr>
      </p:pic>
      <p:pic>
        <p:nvPicPr>
          <p:cNvPr id="10" name="Picture 2" descr="Picture background">
            <a:extLst>
              <a:ext uri="{FF2B5EF4-FFF2-40B4-BE49-F238E27FC236}">
                <a16:creationId xmlns:a16="http://schemas.microsoft.com/office/drawing/2014/main" id="{2CB31376-4026-33BD-1151-5C35271F5B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29" y="110532"/>
            <a:ext cx="663161" cy="638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0BAC69C-6074-59D1-08AC-1BBB90A0E1CE}"/>
              </a:ext>
            </a:extLst>
          </p:cNvPr>
          <p:cNvSpPr txBox="1"/>
          <p:nvPr/>
        </p:nvSpPr>
        <p:spPr>
          <a:xfrm>
            <a:off x="6932000" y="7749083"/>
            <a:ext cx="766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Bahnschrift Condensed" panose="020B0502040204020203" pitchFamily="34" charset="0"/>
              </a:rPr>
              <a:t>4/1</a:t>
            </a:r>
            <a:r>
              <a:rPr lang="ru-RU" dirty="0">
                <a:solidFill>
                  <a:schemeClr val="bg2">
                    <a:lumMod val="50000"/>
                  </a:schemeClr>
                </a:solidFill>
                <a:latin typeface="Bahnschrift Condensed" panose="020B0502040204020203" pitchFamily="34" charset="0"/>
              </a:rPr>
              <a:t>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AB00B6-FB16-EC70-9470-98EDA266897D}"/>
              </a:ext>
            </a:extLst>
          </p:cNvPr>
          <p:cNvSpPr txBox="1"/>
          <p:nvPr/>
        </p:nvSpPr>
        <p:spPr>
          <a:xfrm rot="10800000" flipH="1" flipV="1">
            <a:off x="548953" y="1478696"/>
            <a:ext cx="12766093" cy="68941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«</a:t>
            </a:r>
            <a:r>
              <a:rPr lang="ru-RU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Луна-10» — советский автоматический межпланетный зонд, который стал первым искусственным спутником Луны. Этот исторический запуск произошел 31 марта 1966 года и стал важной вехой в программе исследования Луны.</a:t>
            </a:r>
          </a:p>
          <a:p>
            <a:endParaRPr lang="ru-RU" sz="18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Aptos" panose="020B0004020202020204" pitchFamily="34" charset="0"/>
            </a:endParaRPr>
          </a:p>
          <a:p>
            <a:r>
              <a:rPr lang="ru-RU" sz="18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Запуск «Луны-10» состоялся 31 марта 1966 года с космодрома Байконур. Ракета-носитель «Молния-М» успешно вывела станцию на траекторию полета к Луне. Через три дня после старта, 3 апреля 1966 года, «Луна-10» достигла окололунной орбиты, став первым искусственным спутником Луны.</a:t>
            </a:r>
            <a:endParaRPr lang="ru-RU" dirty="0">
              <a:solidFill>
                <a:schemeClr val="bg1"/>
              </a:solidFill>
            </a:endParaRPr>
          </a:p>
          <a:p>
            <a:pPr fontAlgn="base">
              <a:spcBef>
                <a:spcPts val="1200"/>
              </a:spcBef>
              <a:spcAft>
                <a:spcPts val="1200"/>
              </a:spcAft>
            </a:pPr>
            <a:r>
              <a:rPr lang="ru-RU" sz="1800" b="1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Параметры орбиты «Луны-10»:</a:t>
            </a:r>
            <a:endParaRPr lang="ru-RU" sz="1800" kern="100" dirty="0">
              <a:solidFill>
                <a:schemeClr val="bg1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fontAlgn="base">
              <a:spcBef>
                <a:spcPts val="1200"/>
              </a:spcBef>
              <a:spcAft>
                <a:spcPts val="1200"/>
              </a:spcAft>
            </a:pPr>
            <a:r>
              <a:rPr lang="ru-RU" sz="18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- Высота перигея: 350 км</a:t>
            </a:r>
            <a:endParaRPr lang="ru-RU" sz="1800" kern="100" dirty="0">
              <a:solidFill>
                <a:schemeClr val="bg1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fontAlgn="base">
              <a:spcBef>
                <a:spcPts val="1200"/>
              </a:spcBef>
              <a:spcAft>
                <a:spcPts val="1200"/>
              </a:spcAft>
            </a:pPr>
            <a:r>
              <a:rPr lang="ru-RU" sz="18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- Высота апогея: 1017 км</a:t>
            </a:r>
            <a:endParaRPr lang="ru-RU" sz="1800" kern="100" dirty="0">
              <a:solidFill>
                <a:schemeClr val="bg1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fontAlgn="base">
              <a:spcBef>
                <a:spcPts val="1200"/>
              </a:spcBef>
              <a:spcAft>
                <a:spcPts val="1200"/>
              </a:spcAft>
            </a:pPr>
            <a:r>
              <a:rPr lang="ru-RU" sz="18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- Наклонение орбиты: 71,9°</a:t>
            </a:r>
            <a:endParaRPr lang="ru-RU" sz="1800" kern="100" dirty="0">
              <a:solidFill>
                <a:schemeClr val="bg1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fontAlgn="base">
              <a:spcBef>
                <a:spcPts val="1200"/>
              </a:spcBef>
              <a:spcAft>
                <a:spcPts val="1200"/>
              </a:spcAft>
            </a:pPr>
            <a:r>
              <a:rPr lang="ru-RU" sz="18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- Период обращения: 178 минут</a:t>
            </a:r>
            <a:endParaRPr lang="ru-RU" dirty="0">
              <a:solidFill>
                <a:schemeClr val="bg1"/>
              </a:solidFill>
            </a:endParaRPr>
          </a:p>
          <a:p>
            <a:r>
              <a:rPr lang="ru-RU" sz="18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Основной задачей «Луны-10» было проведение различных научных экспериментов и исследование окружающей среды вокруг Луны. За время своей работы станция передала на Землю значительное количество данных, которые помогли ученым лучше понять природу Луны и её взаимодействие с окружающим пространством.</a:t>
            </a:r>
          </a:p>
          <a:p>
            <a:r>
              <a:rPr lang="ru-RU" sz="18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Миссия «Луны-10» продолжалась до 30 мая 1966 года, когда связь со станцией была потеряна. За этот период аппарат совершил 460 оборотов вокруг Луны и передал на Землю огромное количество ценных научных данных. Миссия была признана успешной и стала важным событием в истории освоения космоса.</a:t>
            </a:r>
            <a:endParaRPr lang="ru-RU" sz="1800" kern="100" dirty="0">
              <a:solidFill>
                <a:schemeClr val="bg1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ru-RU" sz="1800" kern="100" dirty="0">
              <a:solidFill>
                <a:schemeClr val="bg1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2B212DDA-8C5D-E2D7-395F-B50E9D68B5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59845" y="3252086"/>
            <a:ext cx="2768458" cy="2452062"/>
          </a:xfrm>
          <a:prstGeom prst="rect">
            <a:avLst/>
          </a:prstGeom>
        </p:spPr>
      </p:pic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DA117349-719C-3917-A55A-74FE6CC125DB}"/>
              </a:ext>
            </a:extLst>
          </p:cNvPr>
          <p:cNvSpPr/>
          <p:nvPr/>
        </p:nvSpPr>
        <p:spPr>
          <a:xfrm>
            <a:off x="937419" y="555366"/>
            <a:ext cx="523963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54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Краткая история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8229600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37790" y="1802249"/>
            <a:ext cx="737116" cy="108501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0896005" y="1949648"/>
            <a:ext cx="1963341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Орбитальный модуль</a:t>
            </a:r>
            <a:endParaRPr lang="en-US" sz="1450" dirty="0"/>
          </a:p>
        </p:txBody>
      </p:sp>
      <p:sp>
        <p:nvSpPr>
          <p:cNvPr id="6" name="Text 2"/>
          <p:cNvSpPr/>
          <p:nvPr/>
        </p:nvSpPr>
        <p:spPr>
          <a:xfrm>
            <a:off x="10896005" y="2268379"/>
            <a:ext cx="2940606" cy="4714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Включал научное оборудование, системы связи и управления.</a:t>
            </a:r>
            <a:endParaRPr lang="en-US" sz="11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37790" y="2887266"/>
            <a:ext cx="737116" cy="179224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0896005" y="3034665"/>
            <a:ext cx="2115383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Научное оборудование</a:t>
            </a:r>
            <a:endParaRPr lang="en-US" sz="1450" dirty="0"/>
          </a:p>
        </p:txBody>
      </p:sp>
      <p:sp>
        <p:nvSpPr>
          <p:cNvPr id="9" name="Text 4"/>
          <p:cNvSpPr/>
          <p:nvPr/>
        </p:nvSpPr>
        <p:spPr>
          <a:xfrm>
            <a:off x="10896005" y="3353395"/>
            <a:ext cx="2940606" cy="11787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Содержал приборы для измерения параметров окружающей среды, такие как гамма-спектрометр, магнитометр, детектор микрометеоритов и другие устройства.</a:t>
            </a:r>
            <a:endParaRPr lang="en-US" sz="11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37790" y="4679513"/>
            <a:ext cx="737116" cy="155650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0896005" y="4826913"/>
            <a:ext cx="2200275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Двигательная установка</a:t>
            </a:r>
            <a:endParaRPr lang="en-US" sz="1450" dirty="0"/>
          </a:p>
        </p:txBody>
      </p:sp>
      <p:sp>
        <p:nvSpPr>
          <p:cNvPr id="12" name="Text 6"/>
          <p:cNvSpPr/>
          <p:nvPr/>
        </p:nvSpPr>
        <p:spPr>
          <a:xfrm>
            <a:off x="10896005" y="5145643"/>
            <a:ext cx="2940606" cy="9429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Обеспечивала коррекцию траектории полета и выход на окололунную орбиту. Использовалась для стабилизации положения станции на орбите.</a:t>
            </a:r>
            <a:endParaRPr lang="en-US" sz="1150" dirty="0"/>
          </a:p>
        </p:txBody>
      </p:sp>
      <p:sp>
        <p:nvSpPr>
          <p:cNvPr id="13" name="Text 7"/>
          <p:cNvSpPr/>
          <p:nvPr/>
        </p:nvSpPr>
        <p:spPr>
          <a:xfrm>
            <a:off x="9937790" y="6401872"/>
            <a:ext cx="3898821" cy="7072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50"/>
              </a:lnSpc>
              <a:buNone/>
            </a:pPr>
            <a:r>
              <a:rPr lang="en-US" sz="11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Конструкция "Луны-10" была разработана с учетом работы в условиях космического пространства и необходимости проведения научных исследований.</a:t>
            </a:r>
            <a:endParaRPr lang="en-US" sz="115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340D227-DC3E-1C13-8772-901C609B3DF8}"/>
              </a:ext>
            </a:extLst>
          </p:cNvPr>
          <p:cNvSpPr txBox="1"/>
          <p:nvPr/>
        </p:nvSpPr>
        <p:spPr>
          <a:xfrm>
            <a:off x="6932000" y="7749083"/>
            <a:ext cx="766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Condensed" panose="020B0502040204020203" pitchFamily="34" charset="0"/>
              </a:rPr>
              <a:t>5/1</a:t>
            </a:r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Condensed" panose="020B0502040204020203" pitchFamily="34" charset="0"/>
              </a:rPr>
              <a:t>3</a:t>
            </a:r>
          </a:p>
        </p:txBody>
      </p:sp>
      <p:pic>
        <p:nvPicPr>
          <p:cNvPr id="15" name="Picture 2" descr="Picture background">
            <a:extLst>
              <a:ext uri="{FF2B5EF4-FFF2-40B4-BE49-F238E27FC236}">
                <a16:creationId xmlns:a16="http://schemas.microsoft.com/office/drawing/2014/main" id="{54FE1CE9-16EC-DF5B-CA1A-93E3F625A1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29" y="110532"/>
            <a:ext cx="663161" cy="638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157572C3-B973-A03F-1F91-8FE55683DC2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798862" y="7727835"/>
            <a:ext cx="1733792" cy="390580"/>
          </a:xfrm>
          <a:prstGeom prst="rect">
            <a:avLst/>
          </a:prstGeom>
        </p:spPr>
      </p:pic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863D8679-E392-3D3E-1643-0B8C11014231}"/>
              </a:ext>
            </a:extLst>
          </p:cNvPr>
          <p:cNvSpPr/>
          <p:nvPr/>
        </p:nvSpPr>
        <p:spPr>
          <a:xfrm>
            <a:off x="9274629" y="716952"/>
            <a:ext cx="464518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Конструкция</a:t>
            </a:r>
            <a:endParaRPr lang="ru-RU" sz="54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6993" y="3232728"/>
            <a:ext cx="5633407" cy="4973444"/>
          </a:xfrm>
          <a:prstGeom prst="rect">
            <a:avLst/>
          </a:prstGeom>
        </p:spPr>
      </p:pic>
      <p:pic>
        <p:nvPicPr>
          <p:cNvPr id="13" name="Picture 2" descr="Picture background">
            <a:extLst>
              <a:ext uri="{FF2B5EF4-FFF2-40B4-BE49-F238E27FC236}">
                <a16:creationId xmlns:a16="http://schemas.microsoft.com/office/drawing/2014/main" id="{1BE0278F-BB19-41E2-C736-1E05307F10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29" y="110532"/>
            <a:ext cx="663161" cy="638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9CA893E-E60A-32E2-5985-8002CD01E320}"/>
              </a:ext>
            </a:extLst>
          </p:cNvPr>
          <p:cNvSpPr txBox="1"/>
          <p:nvPr/>
        </p:nvSpPr>
        <p:spPr>
          <a:xfrm>
            <a:off x="6932000" y="7749083"/>
            <a:ext cx="766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2">
                    <a:lumMod val="50000"/>
                  </a:schemeClr>
                </a:solidFill>
                <a:latin typeface="Bahnschrift Condensed" panose="020B0502040204020203" pitchFamily="34" charset="0"/>
              </a:rPr>
              <a:t>6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Bahnschrift Condensed" panose="020B0502040204020203" pitchFamily="34" charset="0"/>
              </a:rPr>
              <a:t>/1</a:t>
            </a:r>
            <a:r>
              <a:rPr lang="ru-RU" dirty="0">
                <a:solidFill>
                  <a:schemeClr val="bg2">
                    <a:lumMod val="50000"/>
                  </a:schemeClr>
                </a:solidFill>
                <a:latin typeface="Bahnschrift Condensed" panose="020B0502040204020203" pitchFamily="34" charset="0"/>
              </a:rPr>
              <a:t>3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04D6CD6-65B3-348B-E0B8-80E09EAEBAA5}"/>
                  </a:ext>
                </a:extLst>
              </p:cNvPr>
              <p:cNvSpPr txBox="1"/>
              <p:nvPr/>
            </p:nvSpPr>
            <p:spPr>
              <a:xfrm>
                <a:off x="462209" y="1242972"/>
                <a:ext cx="7979264" cy="6781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15000"/>
                  </a:lnSpc>
                  <a:spcAft>
                    <a:spcPts val="8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sz="1600" i="1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18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𝑔</m:t>
                        </m:r>
                      </m:e>
                      <m:sub>
                        <m:r>
                          <m:rPr>
                            <m:nor/>
                          </m:rPr>
                          <a:rPr lang="ru-RU" sz="1800">
                            <a:solidFill>
                              <a:schemeClr val="bg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Земли</m:t>
                        </m:r>
                      </m:sub>
                    </m:sSub>
                    <m:d>
                      <m:dPr>
                        <m:ctrlPr>
                          <a:rPr lang="ru-RU" sz="16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u-RU" sz="18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h</m:t>
                        </m:r>
                      </m:e>
                    </m:d>
                    <m:r>
                      <a:rPr lang="ru-RU" sz="1800" i="1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ru-RU" sz="16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sz="18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𝐺</m:t>
                        </m:r>
                        <m:r>
                          <a:rPr lang="ru-RU" sz="18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⋅</m:t>
                        </m:r>
                        <m:sSub>
                          <m:sSubPr>
                            <m:ctrlPr>
                              <a:rPr lang="ru-RU" sz="16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18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m:rPr>
                                <m:nor/>
                              </m:rPr>
                              <a:rPr lang="ru-RU" sz="1800">
                                <a:solidFill>
                                  <a:schemeClr val="bg1"/>
                                </a:solidFill>
                                <a:effectLst/>
                                <a:latin typeface="Calibri" panose="020F0502020204030204" pitchFamily="34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Земли</m:t>
                            </m:r>
                          </m:sub>
                        </m:sSub>
                      </m:num>
                      <m:den>
                        <m:r>
                          <a:rPr lang="ru-RU" sz="18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ru-RU" sz="16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18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m:rPr>
                                <m:nor/>
                              </m:rPr>
                              <a:rPr lang="ru-RU" sz="1800">
                                <a:solidFill>
                                  <a:schemeClr val="bg1"/>
                                </a:solidFill>
                                <a:effectLst/>
                                <a:latin typeface="Calibri" panose="020F0502020204030204" pitchFamily="34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Земли</m:t>
                            </m:r>
                          </m:sub>
                        </m:sSub>
                        <m:r>
                          <a:rPr lang="ru-RU" sz="18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ru-RU" sz="18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h</m:t>
                        </m:r>
                        <m:sSup>
                          <m:sSupPr>
                            <m:ctrlPr>
                              <a:rPr lang="ru-RU" sz="16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ru-RU" sz="18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ru-RU" sz="18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ru-RU" sz="1600" kern="100" dirty="0">
                    <a:solidFill>
                      <a:schemeClr val="bg1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  - </a:t>
                </a:r>
                <a:r>
                  <a:rPr lang="ru-RU" b="1" dirty="0">
                    <a:solidFill>
                      <a:schemeClr val="bg1"/>
                    </a:solidFill>
                  </a:rPr>
                  <a:t>Гравитационное ускорение (Земля)</a:t>
                </a:r>
                <a:endParaRPr lang="ru-RU" sz="1600" kern="100" dirty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04D6CD6-65B3-348B-E0B8-80E09EAEBA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209" y="1242972"/>
                <a:ext cx="7979264" cy="6781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4435052-095F-4EDC-8483-A9884CF34835}"/>
                  </a:ext>
                </a:extLst>
              </p:cNvPr>
              <p:cNvSpPr txBox="1"/>
              <p:nvPr/>
            </p:nvSpPr>
            <p:spPr>
              <a:xfrm>
                <a:off x="496554" y="2031357"/>
                <a:ext cx="6373489" cy="8968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 kern="10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i="1" kern="10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𝑔</m:t>
                        </m:r>
                      </m:e>
                      <m:sub>
                        <m:r>
                          <a:rPr lang="ru-RU" sz="2000" kern="10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Луны</m:t>
                        </m:r>
                      </m:sub>
                    </m:sSub>
                    <m:r>
                      <a:rPr lang="ru-RU" sz="2000" i="1" kern="10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ru-RU" sz="2000" i="1" kern="10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h</m:t>
                    </m:r>
                    <m:r>
                      <a:rPr lang="ru-RU" sz="2000" i="1" kern="10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)=</m:t>
                    </m:r>
                    <m:f>
                      <m:fPr>
                        <m:ctrlPr>
                          <a:rPr lang="ru-RU" sz="2000" i="1" kern="10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000" i="1" kern="10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𝐺</m:t>
                        </m:r>
                        <m:r>
                          <a:rPr lang="ru-RU" sz="2000" i="1" kern="10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⋅</m:t>
                        </m:r>
                        <m:sSub>
                          <m:sSubPr>
                            <m:ctrlPr>
                              <a:rPr lang="ru-RU" sz="2000" i="1" kern="10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10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ru-RU" sz="2000" kern="10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Луны</m:t>
                            </m:r>
                          </m:sub>
                        </m:sSub>
                      </m:num>
                      <m:den>
                        <m:r>
                          <a:rPr lang="ru-RU" sz="2000" i="1" kern="10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ru-RU" sz="2000" i="1" kern="10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kern="10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ru-RU" sz="2000" kern="10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Луны</m:t>
                            </m:r>
                          </m:sub>
                        </m:sSub>
                        <m:r>
                          <a:rPr lang="ru-RU" sz="2000" i="1" kern="10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ru-RU" sz="2000" i="1" kern="10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h</m:t>
                        </m:r>
                        <m:sSup>
                          <m:sSupPr>
                            <m:ctrlPr>
                              <a:rPr lang="ru-RU" sz="2000" i="1" kern="10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ru-RU" sz="2000" i="1" kern="10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ru-RU" sz="2000" i="1" kern="10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ru-RU" sz="1800" kern="100" dirty="0">
                    <a:solidFill>
                      <a:schemeClr val="bg1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 -</a:t>
                </a:r>
                <a:r>
                  <a:rPr lang="ru-RU" b="1" dirty="0">
                    <a:solidFill>
                      <a:schemeClr val="bg1"/>
                    </a:solidFill>
                  </a:rPr>
                  <a:t> Гравитационное ускорение (Луна)</a:t>
                </a:r>
                <a:endParaRPr lang="ru-RU" sz="1800" kern="100" dirty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endParaRPr lang="ru-RU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4435052-095F-4EDC-8483-A9884CF348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554" y="2031357"/>
                <a:ext cx="6373489" cy="89684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3DFBFEC-5584-9AAF-20C4-0C166712D377}"/>
                  </a:ext>
                </a:extLst>
              </p:cNvPr>
              <p:cNvSpPr txBox="1"/>
              <p:nvPr/>
            </p:nvSpPr>
            <p:spPr>
              <a:xfrm>
                <a:off x="462209" y="2738103"/>
                <a:ext cx="8414161" cy="10345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 xmlns:m="http://schemas.openxmlformats.org/officeDocument/2006/math">
                    <m:r>
                      <a:rPr lang="en-US" sz="1800" i="1" kern="100" smtClean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𝑇</m:t>
                    </m:r>
                    <m:r>
                      <a:rPr lang="ru-RU" sz="1800" i="1" kern="10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ru-RU" sz="1800" i="1" kern="10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h</m:t>
                    </m:r>
                    <m:r>
                      <a:rPr lang="ru-RU" sz="1800" i="1" kern="10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)={</m:t>
                    </m:r>
                    <m:m>
                      <m:mPr>
                        <m:plcHide m:val="on"/>
                        <m:mcs>
                          <m:mc>
                            <m:mcPr>
                              <m:count m:val="2"/>
                              <m:mcJc m:val="center"/>
                            </m:mcPr>
                          </m:mc>
                        </m:mcs>
                        <m:ctrlPr>
                          <a:rPr lang="ru-RU" sz="1800" i="1" kern="10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mPr>
                      <m:mr>
                        <m:e>
                          <m:sSub>
                            <m:sSubPr>
                              <m:ctrlPr>
                                <a:rPr lang="ru-RU" sz="1800" i="1" kern="1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 kern="1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ru-RU" sz="1800" i="1" kern="1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ru-RU" sz="1800" i="1" kern="1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−6.5⋅</m:t>
                          </m:r>
                          <m:f>
                            <m:fPr>
                              <m:ctrlPr>
                                <a:rPr lang="ru-RU" sz="1800" i="1" kern="1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ru-RU" sz="1800" i="1" kern="1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h</m:t>
                              </m:r>
                            </m:num>
                            <m:den>
                              <m:r>
                                <a:rPr lang="ru-RU" sz="1800" i="1" kern="1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1000</m:t>
                              </m:r>
                            </m:den>
                          </m:f>
                          <m:r>
                            <a:rPr lang="ru-RU" sz="1800" i="1" kern="1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,</m:t>
                          </m:r>
                        </m:e>
                        <m:e>
                          <m:r>
                            <a:rPr lang="ru-RU" sz="1800" i="1" kern="1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0≤</m:t>
                          </m:r>
                          <m:r>
                            <a:rPr lang="ru-RU" sz="1800" i="1" kern="1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h</m:t>
                          </m:r>
                          <m:r>
                            <a:rPr lang="ru-RU" sz="1800" i="1" kern="1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≤11</m:t>
                          </m:r>
                          <m:r>
                            <a:rPr lang="ru-RU" sz="1800" kern="1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 </m:t>
                          </m:r>
                          <m:r>
                            <a:rPr lang="ru-RU" sz="1800" i="1" kern="1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000</m:t>
                          </m:r>
                          <m:r>
                            <a:rPr lang="ru-RU" sz="1800" kern="1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 м</m:t>
                          </m:r>
                          <m:r>
                            <a:rPr lang="ru-RU" sz="1800" i="1" kern="1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,</m:t>
                          </m:r>
                        </m:e>
                      </m:mr>
                      <m:mr>
                        <m:e>
                          <m:r>
                            <a:rPr lang="ru-RU" sz="1800" i="1" kern="1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216.65</m:t>
                          </m:r>
                          <m:r>
                            <a:rPr lang="ru-RU" sz="1800" kern="1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 К</m:t>
                          </m:r>
                          <m:r>
                            <a:rPr lang="ru-RU" sz="1800" i="1" kern="1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,</m:t>
                          </m:r>
                        </m:e>
                        <m:e>
                          <m:r>
                            <a:rPr lang="ru-RU" sz="1800" i="1" kern="1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11</m:t>
                          </m:r>
                          <m:r>
                            <a:rPr lang="ru-RU" sz="1800" kern="1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 </m:t>
                          </m:r>
                          <m:r>
                            <a:rPr lang="ru-RU" sz="1800" i="1" kern="1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000&lt;</m:t>
                          </m:r>
                          <m:r>
                            <a:rPr lang="ru-RU" sz="1800" i="1" kern="1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h</m:t>
                          </m:r>
                          <m:r>
                            <a:rPr lang="ru-RU" sz="1800" i="1" kern="1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≤20</m:t>
                          </m:r>
                          <m:r>
                            <a:rPr lang="ru-RU" sz="1800" kern="1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 </m:t>
                          </m:r>
                          <m:r>
                            <a:rPr lang="ru-RU" sz="1800" i="1" kern="1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000</m:t>
                          </m:r>
                          <m:r>
                            <a:rPr lang="ru-RU" sz="1800" kern="1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 м.</m:t>
                          </m:r>
                        </m:e>
                      </m:mr>
                    </m:m>
                  </m:oMath>
                </a14:m>
                <a:r>
                  <a:rPr lang="ru-RU" dirty="0">
                    <a:solidFill>
                      <a:schemeClr val="bg1"/>
                    </a:solidFill>
                  </a:rPr>
                  <a:t> -</a:t>
                </a:r>
                <a:r>
                  <a:rPr lang="ru-RU" b="1" dirty="0"/>
                  <a:t> </a:t>
                </a:r>
                <a:r>
                  <a:rPr lang="ru-RU" b="1" dirty="0">
                    <a:solidFill>
                      <a:schemeClr val="bg1"/>
                    </a:solidFill>
                  </a:rPr>
                  <a:t>Температура атмосферы (кусочно-линейная модель)</a:t>
                </a:r>
                <a:endParaRPr lang="ru-RU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3DFBFEC-5584-9AAF-20C4-0C166712D3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209" y="2738103"/>
                <a:ext cx="8414161" cy="1034514"/>
              </a:xfrm>
              <a:prstGeom prst="rect">
                <a:avLst/>
              </a:prstGeom>
              <a:blipFill>
                <a:blip r:embed="rId7"/>
                <a:stretch>
                  <a:fillRect l="-652" b="-823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77FD2C5-F9C0-585F-8F7C-BDA5039DFE01}"/>
                  </a:ext>
                </a:extLst>
              </p:cNvPr>
              <p:cNvSpPr txBox="1"/>
              <p:nvPr/>
            </p:nvSpPr>
            <p:spPr>
              <a:xfrm>
                <a:off x="496554" y="3853405"/>
                <a:ext cx="7415561" cy="4839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 xmlns:m="http://schemas.openxmlformats.org/officeDocument/2006/math">
                    <m:r>
                      <a:rPr lang="ru-RU" i="1" smtClean="0">
                        <a:solidFill>
                          <a:schemeClr val="bg1"/>
                        </a:solidFill>
                      </a:rPr>
                      <m:t>𝑝</m:t>
                    </m:r>
                    <m:r>
                      <a:rPr lang="ru-RU" i="1" smtClean="0">
                        <a:solidFill>
                          <a:schemeClr val="bg1"/>
                        </a:solidFill>
                      </a:rPr>
                      <m:t>=</m:t>
                    </m:r>
                    <m:sSub>
                      <m:sSubPr>
                        <m:ctrlPr>
                          <a:rPr lang="ru-RU" i="1">
                            <a:solidFill>
                              <a:schemeClr val="bg1"/>
                            </a:solidFill>
                          </a:rPr>
                        </m:ctrlPr>
                      </m:sSubPr>
                      <m:e>
                        <m:r>
                          <a:rPr lang="ru-RU" i="1">
                            <a:solidFill>
                              <a:schemeClr val="bg1"/>
                            </a:solidFill>
                          </a:rPr>
                          <m:t>𝑝</m:t>
                        </m:r>
                      </m:e>
                      <m:sub>
                        <m:r>
                          <a:rPr lang="ru-RU" i="1">
                            <a:solidFill>
                              <a:schemeClr val="bg1"/>
                            </a:solidFill>
                          </a:rPr>
                          <m:t>0</m:t>
                        </m:r>
                      </m:sub>
                    </m:sSub>
                    <m:r>
                      <a:rPr lang="ru-RU" i="1">
                        <a:solidFill>
                          <a:schemeClr val="bg1"/>
                        </a:solidFill>
                      </a:rPr>
                      <m:t>∗</m:t>
                    </m:r>
                    <m:sSup>
                      <m:sSupPr>
                        <m:ctrlPr>
                          <a:rPr lang="ru-RU" i="1">
                            <a:solidFill>
                              <a:schemeClr val="bg1"/>
                            </a:solidFill>
                          </a:rPr>
                        </m:ctrlPr>
                      </m:sSupPr>
                      <m:e>
                        <m:r>
                          <a:rPr lang="ru-RU" i="1">
                            <a:solidFill>
                              <a:schemeClr val="bg1"/>
                            </a:solidFill>
                          </a:rPr>
                          <m:t>𝑒</m:t>
                        </m:r>
                      </m:e>
                      <m:sup>
                        <m:f>
                          <m:fPr>
                            <m:ctrlPr>
                              <a:rPr lang="ru-RU" i="1">
                                <a:solidFill>
                                  <a:schemeClr val="bg1"/>
                                </a:solidFill>
                              </a:rPr>
                            </m:ctrlPr>
                          </m:fPr>
                          <m:num>
                            <m:r>
                              <a:rPr lang="ru-RU" i="1">
                                <a:solidFill>
                                  <a:schemeClr val="bg1"/>
                                </a:solidFill>
                              </a:rPr>
                              <m:t>−</m:t>
                            </m:r>
                            <m:r>
                              <a:rPr lang="ru-RU" i="1">
                                <a:solidFill>
                                  <a:schemeClr val="bg1"/>
                                </a:solidFill>
                              </a:rPr>
                              <m:t>𝑀</m:t>
                            </m:r>
                            <m:r>
                              <a:rPr lang="ru-RU" i="1">
                                <a:solidFill>
                                  <a:schemeClr val="bg1"/>
                                </a:solidFill>
                              </a:rPr>
                              <m:t>∗</m:t>
                            </m:r>
                            <m:r>
                              <a:rPr lang="ru-RU" i="1">
                                <a:solidFill>
                                  <a:schemeClr val="bg1"/>
                                </a:solidFill>
                              </a:rPr>
                              <m:t>𝑔</m:t>
                            </m:r>
                            <m:r>
                              <a:rPr lang="ru-RU" i="1">
                                <a:solidFill>
                                  <a:schemeClr val="bg1"/>
                                </a:solidFill>
                              </a:rPr>
                              <m:t>∗</m:t>
                            </m:r>
                            <m:r>
                              <a:rPr lang="ru-RU" i="1">
                                <a:solidFill>
                                  <a:schemeClr val="bg1"/>
                                </a:solidFill>
                              </a:rPr>
                              <m:t>h</m:t>
                            </m:r>
                          </m:num>
                          <m:den>
                            <m:r>
                              <a:rPr lang="ru-RU" i="1">
                                <a:solidFill>
                                  <a:schemeClr val="bg1"/>
                                </a:solidFill>
                              </a:rPr>
                              <m:t>𝑅</m:t>
                            </m:r>
                            <m:r>
                              <a:rPr lang="ru-RU" i="1">
                                <a:solidFill>
                                  <a:schemeClr val="bg1"/>
                                </a:solidFill>
                              </a:rPr>
                              <m:t>∗</m:t>
                            </m:r>
                            <m:r>
                              <a:rPr lang="ru-RU" i="1">
                                <a:solidFill>
                                  <a:schemeClr val="bg1"/>
                                </a:solidFill>
                              </a:rPr>
                              <m:t>𝑇</m:t>
                            </m:r>
                          </m:den>
                        </m:f>
                      </m:sup>
                    </m:sSup>
                  </m:oMath>
                </a14:m>
                <a:r>
                  <a:rPr lang="ru-RU" sz="1800" kern="100" dirty="0">
                    <a:solidFill>
                      <a:schemeClr val="bg1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-</a:t>
                </a:r>
                <a:r>
                  <a:rPr lang="ru-RU" b="1" dirty="0"/>
                  <a:t> </a:t>
                </a:r>
                <a:r>
                  <a:rPr lang="ru-RU" b="1" dirty="0">
                    <a:solidFill>
                      <a:schemeClr val="bg1"/>
                    </a:solidFill>
                  </a:rPr>
                  <a:t>Атмосферное давление</a:t>
                </a:r>
                <a:endParaRPr lang="ru-RU" sz="1800" kern="100" dirty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77FD2C5-F9C0-585F-8F7C-BDA5039DFE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554" y="3853405"/>
                <a:ext cx="7415561" cy="483979"/>
              </a:xfrm>
              <a:prstGeom prst="rect">
                <a:avLst/>
              </a:prstGeom>
              <a:blipFill>
                <a:blip r:embed="rId8"/>
                <a:stretch>
                  <a:fillRect b="-1875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553C353-B290-0CE4-B391-E08681FD0DFD}"/>
                  </a:ext>
                </a:extLst>
              </p:cNvPr>
              <p:cNvSpPr txBox="1"/>
              <p:nvPr/>
            </p:nvSpPr>
            <p:spPr>
              <a:xfrm>
                <a:off x="500672" y="4402385"/>
                <a:ext cx="7415561" cy="5454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 xmlns:m="http://schemas.openxmlformats.org/officeDocument/2006/math">
                    <m:r>
                      <a:rPr lang="ru-RU" sz="1800" i="1" smtClean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𝜌</m:t>
                    </m:r>
                    <m:r>
                      <a:rPr lang="ru-RU" sz="1800" i="1" smtClean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ru-RU" sz="1800" i="1" smtClean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h</m:t>
                    </m:r>
                    <m:r>
                      <a:rPr lang="ru-RU" sz="1800" i="1" smtClean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)=</m:t>
                    </m:r>
                    <m:f>
                      <m:fPr>
                        <m:ctrlPr>
                          <a:rPr lang="ru-RU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sz="18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𝑃</m:t>
                        </m:r>
                        <m:r>
                          <a:rPr lang="ru-RU" sz="18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ru-RU" sz="18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h</m:t>
                        </m:r>
                        <m:r>
                          <a:rPr lang="ru-RU" sz="18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)</m:t>
                        </m:r>
                      </m:num>
                      <m:den>
                        <m:sSub>
                          <m:sSubPr>
                            <m:ctrlPr>
                              <a:rPr lang="ru-RU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18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m:rPr>
                                <m:nor/>
                              </m:rPr>
                              <a:rPr lang="ru-RU" sz="1800">
                                <a:solidFill>
                                  <a:schemeClr val="bg1"/>
                                </a:solidFill>
                                <a:effectLst/>
                                <a:latin typeface="Calibri" panose="020F0502020204030204" pitchFamily="34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св</m:t>
                            </m:r>
                          </m:sub>
                        </m:sSub>
                        <m:r>
                          <a:rPr lang="ru-RU" sz="18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⋅</m:t>
                        </m:r>
                        <m:r>
                          <a:rPr lang="ru-RU" sz="18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𝑇</m:t>
                        </m:r>
                        <m:r>
                          <a:rPr lang="ru-RU" sz="18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ru-RU" sz="18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h</m:t>
                        </m:r>
                        <m:r>
                          <a:rPr lang="ru-RU" sz="18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)</m:t>
                        </m:r>
                      </m:den>
                    </m:f>
                    <m:r>
                      <a:rPr lang="ru-RU" sz="1800" i="1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ru-RU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18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b>
                        <m:r>
                          <m:rPr>
                            <m:nor/>
                          </m:rPr>
                          <a:rPr lang="ru-RU" sz="1800">
                            <a:solidFill>
                              <a:schemeClr val="bg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св</m:t>
                        </m:r>
                      </m:sub>
                    </m:sSub>
                    <m:r>
                      <a:rPr lang="ru-RU" sz="1800" i="1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=287.05</m:t>
                    </m:r>
                    <m:r>
                      <m:rPr>
                        <m:nor/>
                      </m:rPr>
                      <a:rPr lang="ru-RU" sz="18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 Дж/(кг</m:t>
                    </m:r>
                    <m:r>
                      <a:rPr lang="ru-RU" sz="1800" i="1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⋅</m:t>
                    </m:r>
                    <m:r>
                      <m:rPr>
                        <m:nor/>
                      </m:rPr>
                      <a:rPr lang="ru-RU" sz="18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К)</m:t>
                    </m:r>
                  </m:oMath>
                </a14:m>
                <a:r>
                  <a:rPr lang="ru-RU" dirty="0">
                    <a:solidFill>
                      <a:schemeClr val="bg1"/>
                    </a:solidFill>
                  </a:rPr>
                  <a:t> -</a:t>
                </a:r>
                <a:r>
                  <a:rPr lang="ru-RU" b="1" dirty="0"/>
                  <a:t> </a:t>
                </a:r>
                <a:r>
                  <a:rPr lang="ru-RU" b="1" dirty="0">
                    <a:solidFill>
                      <a:schemeClr val="bg1"/>
                    </a:solidFill>
                  </a:rPr>
                  <a:t>Плотность воздуха</a:t>
                </a:r>
                <a:endParaRPr lang="ru-RU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553C353-B290-0CE4-B391-E08681FD0D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672" y="4402385"/>
                <a:ext cx="7415561" cy="545406"/>
              </a:xfrm>
              <a:prstGeom prst="rect">
                <a:avLst/>
              </a:prstGeom>
              <a:blipFill>
                <a:blip r:embed="rId9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3157182-673A-53EF-9548-7E270D69F66A}"/>
                  </a:ext>
                </a:extLst>
              </p:cNvPr>
              <p:cNvSpPr txBox="1"/>
              <p:nvPr/>
            </p:nvSpPr>
            <p:spPr>
              <a:xfrm>
                <a:off x="462208" y="4963081"/>
                <a:ext cx="8013609" cy="5316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 xmlns:m="http://schemas.openxmlformats.org/officeDocument/2006/math">
                    <m:r>
                      <a:rPr lang="ru-RU" i="1" smtClean="0">
                        <a:solidFill>
                          <a:schemeClr val="bg1"/>
                        </a:solidFill>
                      </a:rPr>
                      <m:t>𝐹</m:t>
                    </m:r>
                    <m:r>
                      <a:rPr lang="ru-RU" i="1" smtClean="0">
                        <a:solidFill>
                          <a:schemeClr val="bg1"/>
                        </a:solidFill>
                      </a:rPr>
                      <m:t>(</m:t>
                    </m:r>
                    <m:r>
                      <a:rPr lang="ru-RU" i="1" smtClean="0">
                        <a:solidFill>
                          <a:schemeClr val="bg1"/>
                        </a:solidFill>
                      </a:rPr>
                      <m:t>h</m:t>
                    </m:r>
                    <m:r>
                      <a:rPr lang="ru-RU" i="1" smtClean="0">
                        <a:solidFill>
                          <a:schemeClr val="bg1"/>
                        </a:solidFill>
                      </a:rPr>
                      <m:t>)=</m:t>
                    </m:r>
                    <m:sSub>
                      <m:sSubPr>
                        <m:ctrlPr>
                          <a:rPr lang="ru-RU" i="1">
                            <a:solidFill>
                              <a:schemeClr val="bg1"/>
                            </a:solidFill>
                          </a:rPr>
                        </m:ctrlPr>
                      </m:sSubPr>
                      <m:e>
                        <m:r>
                          <a:rPr lang="ru-RU" i="1">
                            <a:solidFill>
                              <a:schemeClr val="bg1"/>
                            </a:solidFill>
                          </a:rPr>
                          <m:t>𝐹</m:t>
                        </m:r>
                      </m:e>
                      <m:sub>
                        <m:r>
                          <a:rPr lang="ru-RU" i="1">
                            <a:solidFill>
                              <a:schemeClr val="bg1"/>
                            </a:solidFill>
                          </a:rPr>
                          <m:t>тяги0</m:t>
                        </m:r>
                      </m:sub>
                    </m:sSub>
                    <m:r>
                      <a:rPr lang="ru-RU" i="1">
                        <a:solidFill>
                          <a:schemeClr val="bg1"/>
                        </a:solidFill>
                      </a:rPr>
                      <m:t>−(</m:t>
                    </m:r>
                    <m:sSub>
                      <m:sSubPr>
                        <m:ctrlPr>
                          <a:rPr lang="ru-RU" i="1">
                            <a:solidFill>
                              <a:schemeClr val="bg1"/>
                            </a:solidFill>
                          </a:rPr>
                        </m:ctrlPr>
                      </m:sSubPr>
                      <m:e>
                        <m:r>
                          <a:rPr lang="ru-RU" i="1">
                            <a:solidFill>
                              <a:schemeClr val="bg1"/>
                            </a:solidFill>
                          </a:rPr>
                          <m:t>𝐹</m:t>
                        </m:r>
                      </m:e>
                      <m:sub>
                        <m:r>
                          <a:rPr lang="ru-RU" i="1">
                            <a:solidFill>
                              <a:schemeClr val="bg1"/>
                            </a:solidFill>
                          </a:rPr>
                          <m:t>тяги0</m:t>
                        </m:r>
                      </m:sub>
                    </m:sSub>
                    <m:r>
                      <a:rPr lang="ru-RU" i="1">
                        <a:solidFill>
                          <a:schemeClr val="bg1"/>
                        </a:solidFill>
                      </a:rPr>
                      <m:t>−</m:t>
                    </m:r>
                    <m:sSub>
                      <m:sSubPr>
                        <m:ctrlPr>
                          <a:rPr lang="ru-RU" i="1">
                            <a:solidFill>
                              <a:schemeClr val="bg1"/>
                            </a:solidFill>
                          </a:rPr>
                        </m:ctrlPr>
                      </m:sSubPr>
                      <m:e>
                        <m:r>
                          <a:rPr lang="ru-RU" i="1">
                            <a:solidFill>
                              <a:schemeClr val="bg1"/>
                            </a:solidFill>
                          </a:rPr>
                          <m:t>𝐹</m:t>
                        </m:r>
                      </m:e>
                      <m:sub>
                        <m:r>
                          <a:rPr lang="ru-RU" i="1">
                            <a:solidFill>
                              <a:schemeClr val="bg1"/>
                            </a:solidFill>
                          </a:rPr>
                          <m:t>тяги1</m:t>
                        </m:r>
                      </m:sub>
                    </m:sSub>
                    <m:r>
                      <a:rPr lang="ru-RU" i="1">
                        <a:solidFill>
                          <a:schemeClr val="bg1"/>
                        </a:solidFill>
                      </a:rPr>
                      <m:t>)⋅</m:t>
                    </m:r>
                    <m:f>
                      <m:fPr>
                        <m:ctrlPr>
                          <a:rPr lang="ru-RU" i="1">
                            <a:solidFill>
                              <a:schemeClr val="bg1"/>
                            </a:solidFill>
                          </a:rPr>
                        </m:ctrlPr>
                      </m:fPr>
                      <m:num>
                        <m:r>
                          <a:rPr lang="ru-RU" i="1">
                            <a:solidFill>
                              <a:schemeClr val="bg1"/>
                            </a:solidFill>
                          </a:rPr>
                          <m:t>𝑃</m:t>
                        </m:r>
                        <m:r>
                          <a:rPr lang="ru-RU" i="1">
                            <a:solidFill>
                              <a:schemeClr val="bg1"/>
                            </a:solidFill>
                          </a:rPr>
                          <m:t>(</m:t>
                        </m:r>
                        <m:r>
                          <a:rPr lang="ru-RU" i="1">
                            <a:solidFill>
                              <a:schemeClr val="bg1"/>
                            </a:solidFill>
                          </a:rPr>
                          <m:t>h</m:t>
                        </m:r>
                        <m:r>
                          <a:rPr lang="ru-RU" i="1">
                            <a:solidFill>
                              <a:schemeClr val="bg1"/>
                            </a:solidFill>
                          </a:rPr>
                          <m:t>)</m:t>
                        </m:r>
                      </m:num>
                      <m:den>
                        <m:sSub>
                          <m:sSubPr>
                            <m:ctrlPr>
                              <a:rPr lang="ru-RU" i="1">
                                <a:solidFill>
                                  <a:schemeClr val="bg1"/>
                                </a:solidFill>
                              </a:rPr>
                            </m:ctrlPr>
                          </m:sSubPr>
                          <m:e>
                            <m:r>
                              <a:rPr lang="ru-RU" i="1">
                                <a:solidFill>
                                  <a:schemeClr val="bg1"/>
                                </a:solidFill>
                              </a:rPr>
                              <m:t>𝑃</m:t>
                            </m:r>
                          </m:e>
                          <m:sub>
                            <m:r>
                              <a:rPr lang="ru-RU" i="1">
                                <a:solidFill>
                                  <a:schemeClr val="bg1"/>
                                </a:solidFill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ru-RU" dirty="0">
                    <a:solidFill>
                      <a:schemeClr val="bg1"/>
                    </a:solidFill>
                  </a:rPr>
                  <a:t>-</a:t>
                </a:r>
                <a:r>
                  <a:rPr lang="ru-RU" b="1" dirty="0">
                    <a:solidFill>
                      <a:schemeClr val="bg1"/>
                    </a:solidFill>
                  </a:rPr>
                  <a:t> Тяга двигателя с учётом давления</a:t>
                </a:r>
                <a:endParaRPr lang="ru-RU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3157182-673A-53EF-9548-7E270D69F6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208" y="4963081"/>
                <a:ext cx="8013609" cy="531684"/>
              </a:xfrm>
              <a:prstGeom prst="rect">
                <a:avLst/>
              </a:prstGeom>
              <a:blipFill>
                <a:blip r:embed="rId10"/>
                <a:stretch>
                  <a:fillRect b="-114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69B603A-D40D-5BC1-0A29-52CE94CA50C0}"/>
                  </a:ext>
                </a:extLst>
              </p:cNvPr>
              <p:cNvSpPr txBox="1"/>
              <p:nvPr/>
            </p:nvSpPr>
            <p:spPr>
              <a:xfrm>
                <a:off x="343603" y="5483342"/>
                <a:ext cx="7415561" cy="6306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ru-RU" sz="1800" i="1" kern="100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ru-RU" sz="1800" i="1" kern="10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𝑚</m:t>
                        </m:r>
                      </m:e>
                    </m:acc>
                    <m:r>
                      <a:rPr lang="ru-RU" sz="1800" i="1" kern="10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ru-RU" sz="1800" i="1" kern="10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800" i="1" kern="10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𝑞</m:t>
                        </m:r>
                      </m:e>
                      <m:sub>
                        <m:r>
                          <a:rPr lang="ru-RU" sz="1800" i="1" kern="10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r>
                      <a:rPr lang="ru-RU" sz="1800" i="1" kern="10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⋅</m:t>
                    </m:r>
                    <m:f>
                      <m:fPr>
                        <m:ctrlPr>
                          <a:rPr lang="ru-RU" sz="1800" i="1" kern="10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ru-RU" sz="1800" i="1" kern="10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ru-RU" sz="1800" i="1" kern="10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ru-RU" sz="1800" i="1" kern="10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ru-RU" sz="1800" i="1" kern="10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ru-RU" sz="1800" i="1" kern="10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m:rPr>
                                <m:nor/>
                              </m:rPr>
                              <a:rPr lang="ru-RU" sz="1800" kern="100">
                                <a:solidFill>
                                  <a:schemeClr val="bg1"/>
                                </a:solidFill>
                                <a:effectLst/>
                                <a:latin typeface="Calibri" panose="020F0502020204030204" pitchFamily="34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эфф</m:t>
                            </m:r>
                          </m:sub>
                        </m:sSub>
                        <m:r>
                          <a:rPr lang="ru-RU" sz="1800" i="1" kern="10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ru-RU" sz="1800" i="1" kern="10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h</m:t>
                        </m:r>
                        <m:r>
                          <a:rPr lang="ru-RU" sz="1800" i="1" kern="10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)</m:t>
                        </m:r>
                      </m:den>
                    </m:f>
                    <m:r>
                      <a:rPr lang="ru-RU" sz="1800" i="1" kern="10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ru-RU" sz="1800" i="1" kern="10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800" i="1" kern="10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𝐼</m:t>
                        </m:r>
                      </m:e>
                      <m:sub>
                        <m:r>
                          <m:rPr>
                            <m:nor/>
                          </m:rPr>
                          <a:rPr lang="ru-RU" sz="1800" kern="100">
                            <a:solidFill>
                              <a:schemeClr val="bg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эфф</m:t>
                        </m:r>
                      </m:sub>
                    </m:sSub>
                    <m:r>
                      <a:rPr lang="ru-RU" sz="1800" i="1" kern="10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ru-RU" sz="1800" i="1" kern="10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h</m:t>
                    </m:r>
                    <m:r>
                      <a:rPr lang="ru-RU" sz="1800" i="1" kern="10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)=</m:t>
                    </m:r>
                    <m:sSub>
                      <m:sSubPr>
                        <m:ctrlPr>
                          <a:rPr lang="ru-RU" sz="1800" i="1" kern="10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800" i="1" kern="10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𝐼</m:t>
                        </m:r>
                      </m:e>
                      <m:sub>
                        <m:r>
                          <a:rPr lang="ru-RU" sz="1800" i="1" kern="10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r>
                      <a:rPr lang="ru-RU" sz="1800" i="1" kern="10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−(</m:t>
                    </m:r>
                    <m:sSub>
                      <m:sSubPr>
                        <m:ctrlPr>
                          <a:rPr lang="ru-RU" sz="1800" i="1" kern="10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800" i="1" kern="10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𝐼</m:t>
                        </m:r>
                      </m:e>
                      <m:sub>
                        <m:r>
                          <a:rPr lang="ru-RU" sz="1800" i="1" kern="10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r>
                      <a:rPr lang="ru-RU" sz="1800" i="1" kern="10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−</m:t>
                    </m:r>
                    <m:sSub>
                      <m:sSubPr>
                        <m:ctrlPr>
                          <a:rPr lang="ru-RU" sz="1800" i="1" kern="10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800" i="1" kern="10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𝐼</m:t>
                        </m:r>
                      </m:e>
                      <m:sub>
                        <m:r>
                          <a:rPr lang="ru-RU" sz="1800" i="1" kern="10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ru-RU" sz="1800" i="1" kern="10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)⋅</m:t>
                    </m:r>
                    <m:f>
                      <m:fPr>
                        <m:ctrlPr>
                          <a:rPr lang="ru-RU" sz="1800" i="1" kern="10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ru-RU" sz="1800" i="1" kern="10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𝑃</m:t>
                        </m:r>
                        <m:r>
                          <a:rPr lang="ru-RU" sz="1800" i="1" kern="10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ru-RU" sz="1800" i="1" kern="10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h</m:t>
                        </m:r>
                        <m:r>
                          <a:rPr lang="ru-RU" sz="1800" i="1" kern="10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)</m:t>
                        </m:r>
                      </m:num>
                      <m:den>
                        <m:sSub>
                          <m:sSubPr>
                            <m:ctrlPr>
                              <a:rPr lang="ru-RU" sz="1800" i="1" kern="10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ru-RU" sz="1800" i="1" kern="10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ru-RU" sz="1800" i="1" kern="10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ru-RU" sz="1800" b="1" kern="100" dirty="0">
                    <a:solidFill>
                      <a:schemeClr val="bg1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ru-RU" b="1" kern="100" dirty="0">
                    <a:solidFill>
                      <a:schemeClr val="bg1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-</a:t>
                </a:r>
                <a:r>
                  <a:rPr lang="ru-RU" b="1" dirty="0"/>
                  <a:t> </a:t>
                </a:r>
                <a:r>
                  <a:rPr lang="ru-RU" b="1" dirty="0">
                    <a:solidFill>
                      <a:schemeClr val="bg1"/>
                    </a:solidFill>
                  </a:rPr>
                  <a:t>Расход топлива</a:t>
                </a:r>
                <a:endParaRPr lang="ru-RU" sz="1800" kern="100" dirty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69B603A-D40D-5BC1-0A29-52CE94CA50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603" y="5483342"/>
                <a:ext cx="7415561" cy="630685"/>
              </a:xfrm>
              <a:prstGeom prst="rect">
                <a:avLst/>
              </a:prstGeom>
              <a:blipFill>
                <a:blip r:embed="rId11"/>
                <a:stretch>
                  <a:fillRect b="-865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854C0AE-D1EC-2121-02A6-C83AD46D6815}"/>
                  </a:ext>
                </a:extLst>
              </p:cNvPr>
              <p:cNvSpPr txBox="1"/>
              <p:nvPr/>
            </p:nvSpPr>
            <p:spPr>
              <a:xfrm>
                <a:off x="454453" y="6114027"/>
                <a:ext cx="7647683" cy="5905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ru-RU" sz="1800" i="1" kern="100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ru-RU" sz="1800" i="1" kern="10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</m:acc>
                    <m:r>
                      <a:rPr lang="ru-RU" sz="1800" i="1" kern="10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ru-RU" sz="1800" i="1" kern="10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ru-RU" sz="1800" i="1" kern="10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ru-RU" sz="1800" i="1" kern="10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ru-RU" sz="1800" i="1" kern="10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𝐹</m:t>
                                </m:r>
                              </m:e>
                            </m:acc>
                          </m:e>
                          <m:sub>
                            <m:r>
                              <a:rPr lang="ru-RU" sz="1800" kern="10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тяги</m:t>
                            </m:r>
                          </m:sub>
                        </m:sSub>
                      </m:num>
                      <m:den>
                        <m:r>
                          <a:rPr lang="ru-RU" sz="1800" i="1" kern="10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𝑚</m:t>
                        </m:r>
                        <m:r>
                          <a:rPr lang="ru-RU" sz="1800" i="1" kern="10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ru-RU" sz="1800" i="1" kern="10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ru-RU" sz="1800" i="1" kern="10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)</m:t>
                        </m:r>
                      </m:den>
                    </m:f>
                    <m:r>
                      <a:rPr lang="ru-RU" sz="1800" i="1" kern="10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−</m:t>
                    </m:r>
                    <m:acc>
                      <m:accPr>
                        <m:chr m:val="⃗"/>
                        <m:ctrlPr>
                          <a:rPr lang="ru-RU" sz="1800" i="1" kern="10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ru-RU" sz="1800" i="1" kern="10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𝑔</m:t>
                        </m:r>
                      </m:e>
                    </m:acc>
                    <m:r>
                      <a:rPr lang="ru-RU" sz="1800" i="1" kern="10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ru-RU" sz="1800" i="1" kern="10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h</m:t>
                    </m:r>
                    <m:r>
                      <a:rPr lang="ru-RU" sz="1800" i="1" kern="10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)−</m:t>
                    </m:r>
                    <m:f>
                      <m:fPr>
                        <m:ctrlPr>
                          <a:rPr lang="ru-RU" sz="1800" i="1" kern="10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ru-RU" sz="1800" i="1" kern="100" smtClean="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ru-RU" sz="1800" i="1" kern="10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ru-RU" sz="1800" i="1" kern="10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𝐹</m:t>
                                </m:r>
                              </m:e>
                            </m:acc>
                          </m:e>
                          <m:sub>
                            <m:r>
                              <a:rPr lang="ru-RU" sz="1800" b="0" i="0" kern="100" smtClean="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с</m:t>
                            </m:r>
                            <m:r>
                              <a:rPr lang="ru-RU" sz="1800" b="0" i="1" kern="100" smtClean="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опр</m:t>
                            </m:r>
                          </m:sub>
                        </m:sSub>
                      </m:num>
                      <m:den>
                        <m:r>
                          <a:rPr lang="ru-RU" sz="1800" i="1" kern="10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𝑚</m:t>
                        </m:r>
                        <m:r>
                          <a:rPr lang="ru-RU" sz="1800" i="1" kern="10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ru-RU" sz="1800" i="1" kern="10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ru-RU" sz="1800" i="1" kern="10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ru-RU" sz="1800" b="1" kern="100" dirty="0">
                    <a:solidFill>
                      <a:schemeClr val="bg1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  -</a:t>
                </a:r>
                <a:r>
                  <a:rPr lang="ru-RU" b="1" dirty="0"/>
                  <a:t> </a:t>
                </a:r>
                <a:r>
                  <a:rPr lang="ru-RU" b="1" dirty="0">
                    <a:solidFill>
                      <a:schemeClr val="bg1"/>
                    </a:solidFill>
                  </a:rPr>
                  <a:t>Уравнение движения (суммарное ускорение)</a:t>
                </a:r>
                <a:endParaRPr lang="ru-RU" sz="1800" kern="100" dirty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854C0AE-D1EC-2121-02A6-C83AD46D68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453" y="6114027"/>
                <a:ext cx="7647683" cy="590546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F292478-FFEB-6B9F-7112-E8F2EE9EBA1A}"/>
                  </a:ext>
                </a:extLst>
              </p:cNvPr>
              <p:cNvSpPr txBox="1"/>
              <p:nvPr/>
            </p:nvSpPr>
            <p:spPr>
              <a:xfrm>
                <a:off x="454453" y="6791093"/>
                <a:ext cx="7647683" cy="4834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sz="1800" i="1" kern="100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800" i="1" kern="10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𝐹</m:t>
                        </m:r>
                      </m:e>
                      <m:sub>
                        <m:r>
                          <a:rPr lang="ru-RU" sz="1800" b="0" i="0" kern="100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сопр</m:t>
                        </m:r>
                      </m:sub>
                    </m:sSub>
                    <m:r>
                      <a:rPr lang="ru-RU" sz="1800" i="1" kern="10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ru-RU" sz="1800" i="1" kern="10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ru-RU" sz="1800" i="1" kern="10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ru-RU" sz="1800" i="1" kern="10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  <m:r>
                      <a:rPr lang="ru-RU" sz="1800" i="1" kern="10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⋅</m:t>
                    </m:r>
                    <m:r>
                      <a:rPr lang="ru-RU" sz="1800" i="1" kern="10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𝜌</m:t>
                    </m:r>
                    <m:r>
                      <a:rPr lang="ru-RU" sz="1800" i="1" kern="10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ru-RU" sz="1800" i="1" kern="10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h</m:t>
                    </m:r>
                    <m:r>
                      <a:rPr lang="ru-RU" sz="1800" i="1" kern="10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)⋅</m:t>
                    </m:r>
                    <m:sSup>
                      <m:sSupPr>
                        <m:ctrlPr>
                          <a:rPr lang="ru-RU" sz="1800" i="1" kern="10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ru-RU" sz="1800" i="1" kern="10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p>
                        <m:r>
                          <a:rPr lang="ru-RU" sz="1800" i="1" kern="10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ru-RU" sz="1800" i="1" kern="10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⋅</m:t>
                    </m:r>
                    <m:sSub>
                      <m:sSubPr>
                        <m:ctrlPr>
                          <a:rPr lang="ru-RU" sz="1800" i="1" kern="10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800" i="1" kern="10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𝐶</m:t>
                        </m:r>
                      </m:e>
                      <m:sub>
                        <m:r>
                          <a:rPr lang="ru-RU" sz="1800" b="0" i="1" kern="100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 </m:t>
                        </m:r>
                      </m:sub>
                    </m:sSub>
                    <m:r>
                      <a:rPr lang="ru-RU" sz="1800" i="1" kern="10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⋅</m:t>
                    </m:r>
                    <m:sSub>
                      <m:sSubPr>
                        <m:ctrlPr>
                          <a:rPr lang="ru-RU" sz="1800" i="1" kern="10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800" i="1" kern="10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  <m:sub>
                        <m:r>
                          <a:rPr lang="ru-RU" sz="1800" kern="10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эфф</m:t>
                        </m:r>
                      </m:sub>
                    </m:sSub>
                  </m:oMath>
                </a14:m>
                <a:r>
                  <a:rPr lang="ru-RU" sz="1800" kern="100" dirty="0">
                    <a:solidFill>
                      <a:schemeClr val="bg1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​-</a:t>
                </a:r>
                <a:r>
                  <a:rPr lang="ru-RU" b="1" dirty="0"/>
                  <a:t> </a:t>
                </a:r>
                <a:r>
                  <a:rPr lang="ru-RU" b="1" dirty="0">
                    <a:solidFill>
                      <a:schemeClr val="bg1"/>
                    </a:solidFill>
                  </a:rPr>
                  <a:t>Аэродинамическое сопротивление</a:t>
                </a:r>
                <a:endParaRPr lang="ru-RU" sz="1800" kern="100" dirty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F292478-FFEB-6B9F-7112-E8F2EE9EBA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453" y="6791093"/>
                <a:ext cx="7647683" cy="483466"/>
              </a:xfrm>
              <a:prstGeom prst="rect">
                <a:avLst/>
              </a:prstGeom>
              <a:blipFill>
                <a:blip r:embed="rId13"/>
                <a:stretch>
                  <a:fillRect b="-886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B9DEF96-26D1-85B1-0216-F5D7ED6BFBF0}"/>
                  </a:ext>
                </a:extLst>
              </p:cNvPr>
              <p:cNvSpPr txBox="1"/>
              <p:nvPr/>
            </p:nvSpPr>
            <p:spPr>
              <a:xfrm>
                <a:off x="8390665" y="1240652"/>
                <a:ext cx="5552416" cy="5128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ru-RU" sz="1800" smtClean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Δ</m:t>
                    </m:r>
                    <m:r>
                      <a:rPr lang="ru-RU" sz="1800" i="1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𝑣</m:t>
                    </m:r>
                    <m:r>
                      <a:rPr lang="ru-RU" sz="1800" i="1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ru-RU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18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𝐼</m:t>
                        </m:r>
                      </m:e>
                      <m:sub>
                        <m:r>
                          <m:rPr>
                            <m:nor/>
                          </m:rPr>
                          <a:rPr lang="ru-RU" sz="1800">
                            <a:solidFill>
                              <a:schemeClr val="bg1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уд</m:t>
                        </m:r>
                      </m:sub>
                    </m:sSub>
                    <m:r>
                      <a:rPr lang="ru-RU" sz="1800" i="1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⋅</m:t>
                    </m:r>
                    <m:sSub>
                      <m:sSubPr>
                        <m:ctrlPr>
                          <a:rPr lang="ru-RU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18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𝑔</m:t>
                        </m:r>
                      </m:e>
                      <m:sub>
                        <m:r>
                          <a:rPr lang="ru-RU" sz="18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r>
                      <a:rPr lang="ru-RU" sz="1800" i="1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⋅</m:t>
                    </m:r>
                    <m:r>
                      <m:rPr>
                        <m:sty m:val="p"/>
                      </m:rPr>
                      <a:rPr lang="ru-RU" sz="180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ln</m:t>
                    </m:r>
                    <m:r>
                      <a:rPr lang="ru-RU" sz="1800" i="1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⁡(</m:t>
                    </m:r>
                    <m:f>
                      <m:fPr>
                        <m:ctrlPr>
                          <a:rPr lang="ru-RU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ru-RU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18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m:rPr>
                                <m:nor/>
                              </m:rPr>
                              <a:rPr lang="ru-RU" sz="1800">
                                <a:solidFill>
                                  <a:schemeClr val="bg1"/>
                                </a:solidFill>
                                <a:effectLst/>
                                <a:latin typeface="Calibri" panose="020F0502020204030204" pitchFamily="34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нач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ru-RU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1800" i="1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m:rPr>
                                <m:nor/>
                              </m:rPr>
                              <a:rPr lang="ru-RU" sz="1800">
                                <a:solidFill>
                                  <a:schemeClr val="bg1"/>
                                </a:solidFill>
                                <a:effectLst/>
                                <a:latin typeface="Calibri" panose="020F0502020204030204" pitchFamily="34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кон</m:t>
                            </m:r>
                          </m:sub>
                        </m:sSub>
                      </m:den>
                    </m:f>
                    <m:r>
                      <a:rPr lang="ru-RU" sz="1800" i="1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ru-RU" dirty="0">
                    <a:solidFill>
                      <a:schemeClr val="bg1"/>
                    </a:solidFill>
                  </a:rPr>
                  <a:t> -</a:t>
                </a:r>
                <a:r>
                  <a:rPr lang="ru-RU" b="1" dirty="0"/>
                  <a:t> </a:t>
                </a:r>
                <a:r>
                  <a:rPr lang="ru-RU" b="1" dirty="0">
                    <a:solidFill>
                      <a:schemeClr val="bg1"/>
                    </a:solidFill>
                  </a:rPr>
                  <a:t>Уравнение Циолковского</a:t>
                </a:r>
                <a:endParaRPr lang="ru-RU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B9DEF96-26D1-85B1-0216-F5D7ED6BFB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0665" y="1240652"/>
                <a:ext cx="5552416" cy="512897"/>
              </a:xfrm>
              <a:prstGeom prst="rect">
                <a:avLst/>
              </a:prstGeom>
              <a:blipFill>
                <a:blip r:embed="rId14"/>
                <a:stretch>
                  <a:fillRect b="-238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8781375-60EC-007D-D709-6802679A26C9}"/>
                  </a:ext>
                </a:extLst>
              </p:cNvPr>
              <p:cNvSpPr txBox="1"/>
              <p:nvPr/>
            </p:nvSpPr>
            <p:spPr>
              <a:xfrm>
                <a:off x="8441473" y="1740283"/>
                <a:ext cx="5162123" cy="4834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ru-RU" sz="1800" i="1" kern="100" smtClean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𝑄</m:t>
                    </m:r>
                    <m:r>
                      <a:rPr lang="ru-RU" sz="1800" i="1" kern="100" smtClean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ru-RU" sz="1800" i="1" kern="10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ru-RU" sz="1800" i="1" kern="10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ru-RU" sz="1800" i="1" kern="10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  <m:r>
                      <a:rPr lang="ru-RU" sz="1800" i="1" kern="10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⋅</m:t>
                    </m:r>
                    <m:r>
                      <a:rPr lang="ru-RU" sz="1800" i="1" kern="10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𝜌</m:t>
                    </m:r>
                    <m:r>
                      <a:rPr lang="ru-RU" sz="1800" i="1" kern="10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⋅</m:t>
                    </m:r>
                    <m:sSup>
                      <m:sSupPr>
                        <m:ctrlPr>
                          <a:rPr lang="ru-RU" sz="1800" i="1" kern="10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ru-RU" sz="1800" i="1" kern="10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p>
                        <m:r>
                          <a:rPr lang="ru-RU" sz="1800" i="1" kern="10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3</m:t>
                        </m:r>
                      </m:sup>
                    </m:sSup>
                    <m:r>
                      <a:rPr lang="ru-RU" sz="1800" i="1" kern="10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⋅</m:t>
                    </m:r>
                    <m:sSub>
                      <m:sSubPr>
                        <m:ctrlPr>
                          <a:rPr lang="ru-RU" sz="1800" i="1" kern="10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800" i="1" kern="10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𝐶</m:t>
                        </m:r>
                      </m:e>
                      <m:sub>
                        <m:r>
                          <a:rPr lang="ru-RU" sz="1800" i="1" kern="10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𝐻</m:t>
                        </m:r>
                      </m:sub>
                    </m:sSub>
                    <m:r>
                      <a:rPr lang="ru-RU" sz="1800" i="1" kern="10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⋅</m:t>
                    </m:r>
                    <m:r>
                      <a:rPr lang="ru-RU" sz="1800" i="1" kern="10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𝐴</m:t>
                    </m:r>
                  </m:oMath>
                </a14:m>
                <a:r>
                  <a:rPr lang="ru-RU" sz="1800" b="1" kern="100" dirty="0">
                    <a:solidFill>
                      <a:schemeClr val="bg1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 -</a:t>
                </a:r>
                <a:r>
                  <a:rPr lang="ru-RU" b="1" dirty="0">
                    <a:solidFill>
                      <a:schemeClr val="bg1"/>
                    </a:solidFill>
                  </a:rPr>
                  <a:t>  Тепловая нагрузка</a:t>
                </a:r>
                <a:endParaRPr lang="ru-RU" sz="1800" kern="100" dirty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8781375-60EC-007D-D709-6802679A26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1473" y="1740283"/>
                <a:ext cx="5162123" cy="483466"/>
              </a:xfrm>
              <a:prstGeom prst="rect">
                <a:avLst/>
              </a:prstGeom>
              <a:blipFill>
                <a:blip r:embed="rId15"/>
                <a:stretch>
                  <a:fillRect l="-236" b="-75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379EE3F-2228-C4E2-AB6A-3DFEAAF19035}"/>
                  </a:ext>
                </a:extLst>
              </p:cNvPr>
              <p:cNvSpPr txBox="1"/>
              <p:nvPr/>
            </p:nvSpPr>
            <p:spPr>
              <a:xfrm>
                <a:off x="8441473" y="2293209"/>
                <a:ext cx="5938548" cy="5480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800" i="1" kern="100" smtClean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𝜇</m:t>
                    </m:r>
                    <m:r>
                      <a:rPr lang="en-US" sz="1800" i="1" kern="100" smtClean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ru-RU" sz="1800" i="1" kern="100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ru-RU" sz="1800" i="1" kern="10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kern="10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ru-RU" sz="1800" i="1" kern="10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тяги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ru-RU" sz="1800" i="1" kern="10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ru-RU" sz="1800" i="1" kern="10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ru-RU" sz="1800" i="1" kern="10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уд</m:t>
                            </m:r>
                          </m:sub>
                        </m:sSub>
                      </m:den>
                    </m:f>
                  </m:oMath>
                </a14:m>
                <a:r>
                  <a:rPr lang="ru-RU" sz="1800" kern="100" dirty="0">
                    <a:solidFill>
                      <a:schemeClr val="bg1"/>
                    </a:solidFill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solidFill>
                              <a:schemeClr val="bg1"/>
                            </a:solidFill>
                          </a:rPr>
                        </m:ctrlPr>
                      </m:sSubPr>
                      <m:e>
                        <m:r>
                          <a:rPr lang="ru-RU" i="1">
                            <a:solidFill>
                              <a:schemeClr val="bg1"/>
                            </a:solidFill>
                          </a:rPr>
                          <m:t>𝐹</m:t>
                        </m:r>
                      </m:e>
                      <m:sub>
                        <m:r>
                          <a:rPr lang="ru-RU" i="1">
                            <a:solidFill>
                              <a:schemeClr val="bg1"/>
                            </a:solidFill>
                          </a:rPr>
                          <m:t>тяги</m:t>
                        </m:r>
                      </m:sub>
                    </m:sSub>
                    <m:r>
                      <a:rPr lang="ru-RU" i="1">
                        <a:solidFill>
                          <a:schemeClr val="bg1"/>
                        </a:solidFill>
                      </a:rPr>
                      <m:t>=</m:t>
                    </m:r>
                    <m:r>
                      <a:rPr lang="en-US" i="1">
                        <a:solidFill>
                          <a:schemeClr val="bg1"/>
                        </a:solidFill>
                      </a:rPr>
                      <m:t>𝑈</m:t>
                    </m:r>
                    <m:r>
                      <a:rPr lang="en-US" i="1">
                        <a:solidFill>
                          <a:schemeClr val="bg1"/>
                        </a:solidFill>
                      </a:rPr>
                      <m:t>∗</m:t>
                    </m:r>
                    <m:r>
                      <a:rPr lang="en-US" i="1">
                        <a:solidFill>
                          <a:schemeClr val="bg1"/>
                        </a:solidFill>
                      </a:rPr>
                      <m:t>𝜇</m:t>
                    </m:r>
                    <m:r>
                      <a:rPr lang="en-US" i="1" smtClean="0">
                        <a:solidFill>
                          <a:schemeClr val="bg1"/>
                        </a:solidFill>
                      </a:rPr>
                      <m:t>,</m:t>
                    </m:r>
                  </m:oMath>
                </a14:m>
                <a:r>
                  <a:rPr lang="ru-RU" dirty="0">
                    <a:solidFill>
                      <a:schemeClr val="bg1"/>
                    </a:solidFill>
                  </a:rPr>
                  <a:t>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solidFill>
                              <a:schemeClr val="bg1"/>
                            </a:solidFill>
                          </a:rPr>
                        </m:ctrlPr>
                      </m:sSubPr>
                      <m:e>
                        <m:r>
                          <a:rPr lang="ru-RU" i="1">
                            <a:solidFill>
                              <a:schemeClr val="bg1"/>
                            </a:solidFill>
                          </a:rPr>
                          <m:t>𝐹</m:t>
                        </m:r>
                      </m:e>
                      <m:sub>
                        <m:r>
                          <a:rPr lang="ru-RU" i="1">
                            <a:solidFill>
                              <a:schemeClr val="bg1"/>
                            </a:solidFill>
                          </a:rPr>
                          <m:t>тяж</m:t>
                        </m:r>
                      </m:sub>
                    </m:sSub>
                    <m:r>
                      <a:rPr lang="ru-RU" i="1">
                        <a:solidFill>
                          <a:schemeClr val="bg1"/>
                        </a:solidFill>
                      </a:rPr>
                      <m:t>=</m:t>
                    </m:r>
                    <m:f>
                      <m:fPr>
                        <m:ctrlPr>
                          <a:rPr lang="ru-RU" i="1">
                            <a:solidFill>
                              <a:schemeClr val="bg1"/>
                            </a:solidFill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bg1"/>
                            </a:solidFill>
                          </a:rPr>
                          <m:t>𝐺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</a:rPr>
                          <m:t>∗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</a:rPr>
                          <m:t>𝑀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</a:rPr>
                          <m:t>∗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</a:rPr>
                          <m:t>𝑚</m:t>
                        </m:r>
                      </m:num>
                      <m:den>
                        <m:sSup>
                          <m:sSupPr>
                            <m:ctrlPr>
                              <a:rPr lang="ru-RU" i="1">
                                <a:solidFill>
                                  <a:schemeClr val="bg1"/>
                                </a:solidFill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ru-RU" i="1">
                                    <a:solidFill>
                                      <a:schemeClr val="bg1"/>
                                    </a:solidFill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ru-RU" i="1">
                                        <a:solidFill>
                                          <a:schemeClr val="bg1"/>
                                        </a:solidFill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</a:rPr>
                                      <m:t>зем</m:t>
                                    </m:r>
                                  </m:sub>
                                </m:sSub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</a:rPr>
                                  <m:t>+</m:t>
                                </m:r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</a:rPr>
                                  <m:t>h</m:t>
                                </m:r>
                              </m:e>
                            </m:d>
                          </m:e>
                          <m:sup>
                            <m:r>
                              <a:rPr lang="en-US" i="1">
                                <a:solidFill>
                                  <a:schemeClr val="bg1"/>
                                </a:solidFill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ru-RU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379EE3F-2228-C4E2-AB6A-3DFEAAF190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1473" y="2293209"/>
                <a:ext cx="5938548" cy="548099"/>
              </a:xfrm>
              <a:prstGeom prst="rect">
                <a:avLst/>
              </a:prstGeom>
              <a:blipFill>
                <a:blip r:embed="rId16"/>
                <a:stretch>
                  <a:fillRect b="-111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ACC4EFEC-4901-AEC5-2B85-114979B93A03}"/>
              </a:ext>
            </a:extLst>
          </p:cNvPr>
          <p:cNvSpPr/>
          <p:nvPr/>
        </p:nvSpPr>
        <p:spPr>
          <a:xfrm>
            <a:off x="687319" y="399796"/>
            <a:ext cx="850534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Математическая модель</a:t>
            </a:r>
            <a:endParaRPr lang="ru-RU" sz="54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: скругленные углы 1">
            <a:extLst>
              <a:ext uri="{FF2B5EF4-FFF2-40B4-BE49-F238E27FC236}">
                <a16:creationId xmlns:a16="http://schemas.microsoft.com/office/drawing/2014/main" id="{578DE46F-069D-7EBB-0C66-96AC5A121633}"/>
              </a:ext>
            </a:extLst>
          </p:cNvPr>
          <p:cNvSpPr/>
          <p:nvPr/>
        </p:nvSpPr>
        <p:spPr>
          <a:xfrm>
            <a:off x="12701239" y="7682683"/>
            <a:ext cx="1828800" cy="502132"/>
          </a:xfrm>
          <a:prstGeom prst="roundRect">
            <a:avLst/>
          </a:prstGeom>
          <a:solidFill>
            <a:srgbClr val="04040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C4317EA6-6A99-04D3-5C8A-EBDACA5021D0}"/>
              </a:ext>
            </a:extLst>
          </p:cNvPr>
          <p:cNvSpPr/>
          <p:nvPr/>
        </p:nvSpPr>
        <p:spPr>
          <a:xfrm>
            <a:off x="6278547" y="430432"/>
            <a:ext cx="7448193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44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Итоговая система уравнений</a:t>
            </a:r>
          </a:p>
        </p:txBody>
      </p:sp>
      <p:sp>
        <p:nvSpPr>
          <p:cNvPr id="17" name="Полилиния: фигура 16">
            <a:extLst>
              <a:ext uri="{FF2B5EF4-FFF2-40B4-BE49-F238E27FC236}">
                <a16:creationId xmlns:a16="http://schemas.microsoft.com/office/drawing/2014/main" id="{87B8F235-D30B-9DFA-7577-69B88D581A0E}"/>
              </a:ext>
            </a:extLst>
          </p:cNvPr>
          <p:cNvSpPr/>
          <p:nvPr/>
        </p:nvSpPr>
        <p:spPr>
          <a:xfrm>
            <a:off x="11664176" y="1349298"/>
            <a:ext cx="1407149" cy="1416253"/>
          </a:xfrm>
          <a:custGeom>
            <a:avLst/>
            <a:gdLst>
              <a:gd name="connsiteX0" fmla="*/ 0 w 1407149"/>
              <a:gd name="connsiteY0" fmla="*/ 0 h 1416253"/>
              <a:gd name="connsiteX1" fmla="*/ 301083 w 1407149"/>
              <a:gd name="connsiteY1" fmla="*/ 334536 h 1416253"/>
              <a:gd name="connsiteX2" fmla="*/ 546409 w 1407149"/>
              <a:gd name="connsiteY2" fmla="*/ 457200 h 1416253"/>
              <a:gd name="connsiteX3" fmla="*/ 836341 w 1407149"/>
              <a:gd name="connsiteY3" fmla="*/ 446048 h 1416253"/>
              <a:gd name="connsiteX4" fmla="*/ 1326995 w 1407149"/>
              <a:gd name="connsiteY4" fmla="*/ 345687 h 1416253"/>
              <a:gd name="connsiteX5" fmla="*/ 1338146 w 1407149"/>
              <a:gd name="connsiteY5" fmla="*/ 167268 h 1416253"/>
              <a:gd name="connsiteX6" fmla="*/ 1204331 w 1407149"/>
              <a:gd name="connsiteY6" fmla="*/ 223024 h 1416253"/>
              <a:gd name="connsiteX7" fmla="*/ 1081668 w 1407149"/>
              <a:gd name="connsiteY7" fmla="*/ 345687 h 1416253"/>
              <a:gd name="connsiteX8" fmla="*/ 579863 w 1407149"/>
              <a:gd name="connsiteY8" fmla="*/ 1092819 h 1416253"/>
              <a:gd name="connsiteX9" fmla="*/ 457200 w 1407149"/>
              <a:gd name="connsiteY9" fmla="*/ 1371600 h 1416253"/>
              <a:gd name="connsiteX10" fmla="*/ 423746 w 1407149"/>
              <a:gd name="connsiteY10" fmla="*/ 1416204 h 1416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407149" h="1416253">
                <a:moveTo>
                  <a:pt x="0" y="0"/>
                </a:moveTo>
                <a:cubicBezTo>
                  <a:pt x="91195" y="136795"/>
                  <a:pt x="127233" y="199319"/>
                  <a:pt x="301083" y="334536"/>
                </a:cubicBezTo>
                <a:cubicBezTo>
                  <a:pt x="373252" y="390667"/>
                  <a:pt x="464634" y="416312"/>
                  <a:pt x="546409" y="457200"/>
                </a:cubicBezTo>
                <a:cubicBezTo>
                  <a:pt x="643053" y="453483"/>
                  <a:pt x="740157" y="456173"/>
                  <a:pt x="836341" y="446048"/>
                </a:cubicBezTo>
                <a:cubicBezTo>
                  <a:pt x="1122452" y="415931"/>
                  <a:pt x="1117898" y="410025"/>
                  <a:pt x="1326995" y="345687"/>
                </a:cubicBezTo>
                <a:cubicBezTo>
                  <a:pt x="1357598" y="315084"/>
                  <a:pt x="1484293" y="222073"/>
                  <a:pt x="1338146" y="167268"/>
                </a:cubicBezTo>
                <a:cubicBezTo>
                  <a:pt x="1292901" y="150301"/>
                  <a:pt x="1248936" y="204439"/>
                  <a:pt x="1204331" y="223024"/>
                </a:cubicBezTo>
                <a:cubicBezTo>
                  <a:pt x="1163443" y="263912"/>
                  <a:pt x="1117001" y="299914"/>
                  <a:pt x="1081668" y="345687"/>
                </a:cubicBezTo>
                <a:cubicBezTo>
                  <a:pt x="917894" y="557849"/>
                  <a:pt x="708445" y="835654"/>
                  <a:pt x="579863" y="1092819"/>
                </a:cubicBezTo>
                <a:cubicBezTo>
                  <a:pt x="534460" y="1183625"/>
                  <a:pt x="502605" y="1280795"/>
                  <a:pt x="457200" y="1371600"/>
                </a:cubicBezTo>
                <a:cubicBezTo>
                  <a:pt x="433235" y="1419529"/>
                  <a:pt x="451520" y="1416204"/>
                  <a:pt x="423746" y="1416204"/>
                </a:cubicBezTo>
              </a:path>
            </a:pathLst>
          </a:cu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8" name="Picture 2" descr="Picture background">
            <a:extLst>
              <a:ext uri="{FF2B5EF4-FFF2-40B4-BE49-F238E27FC236}">
                <a16:creationId xmlns:a16="http://schemas.microsoft.com/office/drawing/2014/main" id="{451D4722-6194-F384-BBE4-0B94697DE2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29" y="110532"/>
            <a:ext cx="663161" cy="638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B4D2316-5ACE-BCB9-6416-E1EE81628A53}"/>
                  </a:ext>
                </a:extLst>
              </p:cNvPr>
              <p:cNvSpPr txBox="1"/>
              <p:nvPr/>
            </p:nvSpPr>
            <p:spPr>
              <a:xfrm>
                <a:off x="367990" y="1328914"/>
                <a:ext cx="8229600" cy="3163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ru-RU" sz="180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sz="1800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eqArrPr>
                            <m:e>
                              <m:eqArr>
                                <m:eqArrPr>
                                  <m:ctrlPr>
                                    <a:rPr lang="ru-RU" sz="1800" i="1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eqArrPr>
                                <m:e>
                                  <m:eqArr>
                                    <m:eqArrPr>
                                      <m:ctrlPr>
                                        <a:rPr lang="ru-RU" sz="1800" i="1" smtClean="0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eqArrPr>
                                    <m:e>
                                      <m:acc>
                                        <m:accPr>
                                          <m:chr m:val="̇"/>
                                          <m:ctrlPr>
                                            <a:rPr lang="ru-RU" sz="1800" i="1">
                                              <a:solidFill>
                                                <a:schemeClr val="bg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1800" i="1">
                                              <a:solidFill>
                                                <a:schemeClr val="bg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  <m:r>
                                        <a:rPr lang="en-US" sz="1800" i="1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=</m:t>
                                      </m:r>
                                      <m:sSub>
                                        <m:sSubPr>
                                          <m:ctrlPr>
                                            <a:rPr lang="ru-RU" sz="1800" i="1">
                                              <a:solidFill>
                                                <a:schemeClr val="bg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>
                                              <a:solidFill>
                                                <a:schemeClr val="bg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solidFill>
                                                <a:schemeClr val="bg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</m:e>
                                    <m:e>
                                      <m:acc>
                                        <m:accPr>
                                          <m:chr m:val="̇"/>
                                          <m:ctrlPr>
                                            <a:rPr lang="ru-RU" sz="1800" i="1">
                                              <a:solidFill>
                                                <a:schemeClr val="bg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1800" i="1">
                                              <a:solidFill>
                                                <a:schemeClr val="bg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  <m:r>
                                        <a:rPr lang="ru-RU" sz="1800" i="1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=</m:t>
                                      </m:r>
                                      <m:sSub>
                                        <m:sSubPr>
                                          <m:ctrlPr>
                                            <a:rPr lang="ru-RU" sz="1800" i="1">
                                              <a:solidFill>
                                                <a:schemeClr val="bg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sz="1800" i="1">
                                              <a:solidFill>
                                                <a:schemeClr val="bg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ru-RU" sz="1800" i="1">
                                              <a:solidFill>
                                                <a:schemeClr val="bg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</m:e>
                                    <m:e>
                                      <m:acc>
                                        <m:accPr>
                                          <m:chr m:val="̇"/>
                                          <m:ctrlPr>
                                            <a:rPr lang="ru-RU" sz="1800" i="1">
                                              <a:solidFill>
                                                <a:schemeClr val="bg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ru-RU" sz="1800" i="1">
                                                  <a:solidFill>
                                                    <a:schemeClr val="bg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800" i="1">
                                                  <a:solidFill>
                                                    <a:schemeClr val="bg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𝑣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800" i="1">
                                                  <a:solidFill>
                                                    <a:schemeClr val="bg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𝑥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  <m:r>
                                        <a:rPr lang="en-US" sz="1800" i="1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=</m:t>
                                      </m:r>
                                      <m:f>
                                        <m:fPr>
                                          <m:ctrlPr>
                                            <a:rPr lang="ru-RU" sz="1800" i="1">
                                              <a:solidFill>
                                                <a:schemeClr val="bg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d>
                                            <m:dPr>
                                              <m:ctrlPr>
                                                <a:rPr lang="ru-RU" sz="1800" i="1">
                                                  <a:solidFill>
                                                    <a:schemeClr val="bg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ru-RU" sz="18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  <a:ea typeface="Times New Roman" panose="020206030504050203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18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  <a:ea typeface="Times New Roman" panose="020206030504050203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  <m:t>𝑈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18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  <a:ea typeface="Times New Roman" panose="020206030504050203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  <m:t>0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sz="1800" i="1">
                                                  <a:solidFill>
                                                    <a:schemeClr val="bg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∗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ru-RU" sz="18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  <a:ea typeface="Times New Roman" panose="020206030504050203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18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  <a:ea typeface="Times New Roman" panose="020206030504050203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  <m:t>𝜇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18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  <a:ea typeface="Times New Roman" panose="020206030504050203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  <m:t>0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sz="1800" i="1">
                                                  <a:solidFill>
                                                    <a:schemeClr val="bg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−</m:t>
                                              </m:r>
                                              <m:r>
                                                <a:rPr lang="en-US" sz="1800" i="1">
                                                  <a:solidFill>
                                                    <a:schemeClr val="bg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𝐶</m:t>
                                              </m:r>
                                              <m:r>
                                                <a:rPr lang="ru-RU" sz="1800" i="1">
                                                  <a:solidFill>
                                                    <a:schemeClr val="bg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∗</m:t>
                                              </m:r>
                                              <m:f>
                                                <m:fPr>
                                                  <m:ctrlPr>
                                                    <a:rPr lang="ru-RU" sz="18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  <a:ea typeface="Times New Roman" panose="020206030504050203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f>
                                                    <m:fPr>
                                                      <m:ctrlPr>
                                                        <a:rPr lang="ru-RU" sz="1800" i="1">
                                                          <a:solidFill>
                                                            <a:schemeClr val="bg1"/>
                                                          </a:solidFill>
                                                          <a:effectLst/>
                                                          <a:latin typeface="Cambria Math" panose="02040503050406030204" pitchFamily="18" charset="0"/>
                                                          <a:cs typeface="Times New Roman" panose="02020603050405020304" pitchFamily="18" charset="0"/>
                                                        </a:rPr>
                                                      </m:ctrlPr>
                                                    </m:fPr>
                                                    <m:num>
                                                      <m:sSub>
                                                        <m:sSubPr>
                                                          <m:ctrlPr>
                                                            <a:rPr lang="ru-RU" sz="1800" i="1">
                                                              <a:solidFill>
                                                                <a:schemeClr val="bg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  <a:ea typeface="Times New Roman" panose="02020603050405020304" pitchFamily="18" charset="0"/>
                                                              <a:cs typeface="Times New Roman" panose="02020603050405020304" pitchFamily="18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ru-RU" sz="1800" i="1">
                                                              <a:solidFill>
                                                                <a:schemeClr val="bg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  <a:ea typeface="Times New Roman" panose="02020603050405020304" pitchFamily="18" charset="0"/>
                                                              <a:cs typeface="Times New Roman" panose="02020603050405020304" pitchFamily="18" charset="0"/>
                                                            </a:rPr>
                                                            <m:t>𝑝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ru-RU" sz="1800" i="1">
                                                              <a:solidFill>
                                                                <a:schemeClr val="bg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  <a:ea typeface="Times New Roman" panose="02020603050405020304" pitchFamily="18" charset="0"/>
                                                              <a:cs typeface="Times New Roman" panose="02020603050405020304" pitchFamily="18" charset="0"/>
                                                            </a:rPr>
                                                            <m:t>0</m:t>
                                                          </m:r>
                                                        </m:sub>
                                                      </m:sSub>
                                                      <m:r>
                                                        <a:rPr lang="ru-RU" sz="1800" i="1">
                                                          <a:solidFill>
                                                            <a:schemeClr val="bg1"/>
                                                          </a:solidFill>
                                                          <a:effectLst/>
                                                          <a:latin typeface="Cambria Math" panose="02040503050406030204" pitchFamily="18" charset="0"/>
                                                          <a:ea typeface="Times New Roman" panose="02020603050405020304" pitchFamily="18" charset="0"/>
                                                          <a:cs typeface="Times New Roman" panose="02020603050405020304" pitchFamily="18" charset="0"/>
                                                        </a:rPr>
                                                        <m:t>∗</m:t>
                                                      </m:r>
                                                      <m:sSup>
                                                        <m:sSupPr>
                                                          <m:ctrlPr>
                                                            <a:rPr lang="ru-RU" sz="1800" i="1">
                                                              <a:solidFill>
                                                                <a:schemeClr val="bg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  <a:ea typeface="Times New Roman" panose="02020603050405020304" pitchFamily="18" charset="0"/>
                                                              <a:cs typeface="Times New Roman" panose="02020603050405020304" pitchFamily="18" charset="0"/>
                                                            </a:rPr>
                                                          </m:ctrlPr>
                                                        </m:sSupPr>
                                                        <m:e>
                                                          <m:r>
                                                            <a:rPr lang="ru-RU" sz="1800" i="1">
                                                              <a:solidFill>
                                                                <a:schemeClr val="bg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  <a:ea typeface="Times New Roman" panose="02020603050405020304" pitchFamily="18" charset="0"/>
                                                              <a:cs typeface="Times New Roman" panose="02020603050405020304" pitchFamily="18" charset="0"/>
                                                            </a:rPr>
                                                            <m:t>𝑒</m:t>
                                                          </m:r>
                                                        </m:e>
                                                        <m:sup>
                                                          <m:f>
                                                            <m:fPr>
                                                              <m:ctrlPr>
                                                                <a:rPr lang="ru-RU" sz="1800" i="1">
                                                                  <a:solidFill>
                                                                    <a:schemeClr val="bg1"/>
                                                                  </a:solidFill>
                                                                  <a:effectLst/>
                                                                  <a:latin typeface="Cambria Math" panose="02040503050406030204" pitchFamily="18" charset="0"/>
                                                                  <a:ea typeface="Times New Roman" panose="02020603050405020304" pitchFamily="18" charset="0"/>
                                                                  <a:cs typeface="Times New Roman" panose="02020603050405020304" pitchFamily="18" charset="0"/>
                                                                </a:rPr>
                                                              </m:ctrlPr>
                                                            </m:fPr>
                                                            <m:num>
                                                              <m:r>
                                                                <a:rPr lang="ru-RU" sz="1800" i="1">
                                                                  <a:solidFill>
                                                                    <a:schemeClr val="bg1"/>
                                                                  </a:solidFill>
                                                                  <a:effectLst/>
                                                                  <a:latin typeface="Cambria Math" panose="02040503050406030204" pitchFamily="18" charset="0"/>
                                                                  <a:ea typeface="Times New Roman" panose="02020603050405020304" pitchFamily="18" charset="0"/>
                                                                  <a:cs typeface="Times New Roman" panose="02020603050405020304" pitchFamily="18" charset="0"/>
                                                                </a:rPr>
                                                                <m:t>−</m:t>
                                                              </m:r>
                                                              <m:r>
                                                                <a:rPr lang="ru-RU" sz="1800" i="1">
                                                                  <a:solidFill>
                                                                    <a:schemeClr val="bg1"/>
                                                                  </a:solidFill>
                                                                  <a:effectLst/>
                                                                  <a:latin typeface="Cambria Math" panose="02040503050406030204" pitchFamily="18" charset="0"/>
                                                                  <a:ea typeface="Times New Roman" panose="02020603050405020304" pitchFamily="18" charset="0"/>
                                                                  <a:cs typeface="Times New Roman" panose="02020603050405020304" pitchFamily="18" charset="0"/>
                                                                </a:rPr>
                                                                <m:t>𝑀</m:t>
                                                              </m:r>
                                                              <m:r>
                                                                <a:rPr lang="ru-RU" sz="1800" i="1">
                                                                  <a:solidFill>
                                                                    <a:schemeClr val="bg1"/>
                                                                  </a:solidFill>
                                                                  <a:effectLst/>
                                                                  <a:latin typeface="Cambria Math" panose="02040503050406030204" pitchFamily="18" charset="0"/>
                                                                  <a:ea typeface="Times New Roman" panose="02020603050405020304" pitchFamily="18" charset="0"/>
                                                                  <a:cs typeface="Times New Roman" panose="02020603050405020304" pitchFamily="18" charset="0"/>
                                                                </a:rPr>
                                                                <m:t>∗</m:t>
                                                              </m:r>
                                                              <m:r>
                                                                <a:rPr lang="ru-RU" sz="1800" i="1">
                                                                  <a:solidFill>
                                                                    <a:schemeClr val="bg1"/>
                                                                  </a:solidFill>
                                                                  <a:effectLst/>
                                                                  <a:latin typeface="Cambria Math" panose="02040503050406030204" pitchFamily="18" charset="0"/>
                                                                  <a:ea typeface="Times New Roman" panose="02020603050405020304" pitchFamily="18" charset="0"/>
                                                                  <a:cs typeface="Times New Roman" panose="02020603050405020304" pitchFamily="18" charset="0"/>
                                                                </a:rPr>
                                                                <m:t>𝑔</m:t>
                                                              </m:r>
                                                              <m:r>
                                                                <a:rPr lang="ru-RU" sz="1800" i="1">
                                                                  <a:solidFill>
                                                                    <a:schemeClr val="bg1"/>
                                                                  </a:solidFill>
                                                                  <a:effectLst/>
                                                                  <a:latin typeface="Cambria Math" panose="02040503050406030204" pitchFamily="18" charset="0"/>
                                                                  <a:ea typeface="Times New Roman" panose="02020603050405020304" pitchFamily="18" charset="0"/>
                                                                  <a:cs typeface="Times New Roman" panose="02020603050405020304" pitchFamily="18" charset="0"/>
                                                                </a:rPr>
                                                                <m:t>∗</m:t>
                                                              </m:r>
                                                              <m:r>
                                                                <a:rPr lang="ru-RU" sz="1800" i="1">
                                                                  <a:solidFill>
                                                                    <a:schemeClr val="bg1"/>
                                                                  </a:solidFill>
                                                                  <a:effectLst/>
                                                                  <a:latin typeface="Cambria Math" panose="02040503050406030204" pitchFamily="18" charset="0"/>
                                                                  <a:ea typeface="Times New Roman" panose="02020603050405020304" pitchFamily="18" charset="0"/>
                                                                  <a:cs typeface="Times New Roman" panose="02020603050405020304" pitchFamily="18" charset="0"/>
                                                                </a:rPr>
                                                                <m:t>h</m:t>
                                                              </m:r>
                                                            </m:num>
                                                            <m:den>
                                                              <m:r>
                                                                <a:rPr lang="ru-RU" sz="1800" i="1">
                                                                  <a:solidFill>
                                                                    <a:schemeClr val="bg1"/>
                                                                  </a:solidFill>
                                                                  <a:effectLst/>
                                                                  <a:latin typeface="Cambria Math" panose="02040503050406030204" pitchFamily="18" charset="0"/>
                                                                  <a:ea typeface="Times New Roman" panose="02020603050405020304" pitchFamily="18" charset="0"/>
                                                                  <a:cs typeface="Times New Roman" panose="02020603050405020304" pitchFamily="18" charset="0"/>
                                                                </a:rPr>
                                                                <m:t>𝑅</m:t>
                                                              </m:r>
                                                              <m:r>
                                                                <a:rPr lang="ru-RU" sz="1800" i="1">
                                                                  <a:solidFill>
                                                                    <a:schemeClr val="bg1"/>
                                                                  </a:solidFill>
                                                                  <a:effectLst/>
                                                                  <a:latin typeface="Cambria Math" panose="02040503050406030204" pitchFamily="18" charset="0"/>
                                                                  <a:ea typeface="Times New Roman" panose="02020603050405020304" pitchFamily="18" charset="0"/>
                                                                  <a:cs typeface="Times New Roman" panose="02020603050405020304" pitchFamily="18" charset="0"/>
                                                                </a:rPr>
                                                                <m:t>∗</m:t>
                                                              </m:r>
                                                              <m:r>
                                                                <a:rPr lang="ru-RU" sz="1800" i="1">
                                                                  <a:solidFill>
                                                                    <a:schemeClr val="bg1"/>
                                                                  </a:solidFill>
                                                                  <a:effectLst/>
                                                                  <a:latin typeface="Cambria Math" panose="02040503050406030204" pitchFamily="18" charset="0"/>
                                                                  <a:ea typeface="Times New Roman" panose="02020603050405020304" pitchFamily="18" charset="0"/>
                                                                  <a:cs typeface="Times New Roman" panose="02020603050405020304" pitchFamily="18" charset="0"/>
                                                                </a:rPr>
                                                                <m:t>𝑇</m:t>
                                                              </m:r>
                                                            </m:den>
                                                          </m:f>
                                                        </m:sup>
                                                      </m:sSup>
                                                      <m:r>
                                                        <a:rPr lang="en-US" sz="1800" i="1">
                                                          <a:solidFill>
                                                            <a:schemeClr val="bg1"/>
                                                          </a:solidFill>
                                                          <a:effectLst/>
                                                          <a:latin typeface="Cambria Math" panose="02040503050406030204" pitchFamily="18" charset="0"/>
                                                          <a:ea typeface="Aptos" panose="020B0004020202020204" pitchFamily="34" charset="0"/>
                                                          <a:cs typeface="Times New Roman" panose="02020603050405020304" pitchFamily="18" charset="0"/>
                                                        </a:rPr>
                                                        <m:t>∗</m:t>
                                                      </m:r>
                                                      <m:r>
                                                        <a:rPr lang="en-US" sz="1800" i="1">
                                                          <a:solidFill>
                                                            <a:schemeClr val="bg1"/>
                                                          </a:solidFill>
                                                          <a:effectLst/>
                                                          <a:latin typeface="Cambria Math" panose="02040503050406030204" pitchFamily="18" charset="0"/>
                                                          <a:ea typeface="Aptos" panose="020B0004020202020204" pitchFamily="34" charset="0"/>
                                                          <a:cs typeface="Times New Roman" panose="02020603050405020304" pitchFamily="18" charset="0"/>
                                                        </a:rPr>
                                                        <m:t>𝑀</m:t>
                                                      </m:r>
                                                    </m:num>
                                                    <m:den>
                                                      <m:r>
                                                        <a:rPr lang="en-US" sz="1800" i="1">
                                                          <a:solidFill>
                                                            <a:schemeClr val="bg1"/>
                                                          </a:solidFill>
                                                          <a:effectLst/>
                                                          <a:latin typeface="Cambria Math" panose="02040503050406030204" pitchFamily="18" charset="0"/>
                                                          <a:ea typeface="Aptos" panose="020B0004020202020204" pitchFamily="34" charset="0"/>
                                                          <a:cs typeface="Times New Roman" panose="02020603050405020304" pitchFamily="18" charset="0"/>
                                                        </a:rPr>
                                                        <m:t>𝑅</m:t>
                                                      </m:r>
                                                      <m:r>
                                                        <a:rPr lang="en-US" sz="1800" i="1">
                                                          <a:solidFill>
                                                            <a:schemeClr val="bg1"/>
                                                          </a:solidFill>
                                                          <a:effectLst/>
                                                          <a:latin typeface="Cambria Math" panose="02040503050406030204" pitchFamily="18" charset="0"/>
                                                          <a:ea typeface="Aptos" panose="020B0004020202020204" pitchFamily="34" charset="0"/>
                                                          <a:cs typeface="Times New Roman" panose="02020603050405020304" pitchFamily="18" charset="0"/>
                                                        </a:rPr>
                                                        <m:t>∗</m:t>
                                                      </m:r>
                                                      <m:r>
                                                        <a:rPr lang="en-US" sz="1800" i="1">
                                                          <a:solidFill>
                                                            <a:schemeClr val="bg1"/>
                                                          </a:solidFill>
                                                          <a:effectLst/>
                                                          <a:latin typeface="Cambria Math" panose="02040503050406030204" pitchFamily="18" charset="0"/>
                                                          <a:ea typeface="Aptos" panose="020B0004020202020204" pitchFamily="34" charset="0"/>
                                                          <a:cs typeface="Times New Roman" panose="02020603050405020304" pitchFamily="18" charset="0"/>
                                                        </a:rPr>
                                                        <m:t>𝑇</m:t>
                                                      </m:r>
                                                    </m:den>
                                                  </m:f>
                                                  <m:r>
                                                    <a:rPr lang="en-US" sz="18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  <a:ea typeface="Aptos" panose="020B0004020202020204" pitchFamily="34" charset="0"/>
                                                      <a:cs typeface="Times New Roman" panose="02020603050405020304" pitchFamily="18" charset="0"/>
                                                    </a:rPr>
                                                    <m:t>∗</m:t>
                                                  </m:r>
                                                  <m:sSup>
                                                    <m:sSupPr>
                                                      <m:ctrlPr>
                                                        <a:rPr lang="ru-RU" sz="1800" i="1">
                                                          <a:solidFill>
                                                            <a:schemeClr val="bg1"/>
                                                          </a:solidFill>
                                                          <a:effectLst/>
                                                          <a:latin typeface="Cambria Math" panose="02040503050406030204" pitchFamily="18" charset="0"/>
                                                          <a:ea typeface="Times New Roman" panose="02020603050405020304" pitchFamily="18" charset="0"/>
                                                          <a:cs typeface="Times New Roman" panose="02020603050405020304" pitchFamily="18" charset="0"/>
                                                        </a:rPr>
                                                      </m:ctrlPr>
                                                    </m:sSupPr>
                                                    <m:e>
                                                      <m:r>
                                                        <a:rPr lang="en-US" sz="1800" i="1">
                                                          <a:solidFill>
                                                            <a:schemeClr val="bg1"/>
                                                          </a:solidFill>
                                                          <a:effectLst/>
                                                          <a:latin typeface="Cambria Math" panose="02040503050406030204" pitchFamily="18" charset="0"/>
                                                          <a:ea typeface="Times New Roman" panose="02020603050405020304" pitchFamily="18" charset="0"/>
                                                          <a:cs typeface="Times New Roman" panose="02020603050405020304" pitchFamily="18" charset="0"/>
                                                        </a:rPr>
                                                        <m:t>𝑣</m:t>
                                                      </m:r>
                                                    </m:e>
                                                    <m:sup>
                                                      <m:r>
                                                        <a:rPr lang="ru-RU" sz="1800" i="1">
                                                          <a:solidFill>
                                                            <a:schemeClr val="bg1"/>
                                                          </a:solidFill>
                                                          <a:effectLst/>
                                                          <a:latin typeface="Cambria Math" panose="02040503050406030204" pitchFamily="18" charset="0"/>
                                                          <a:ea typeface="Times New Roman" panose="02020603050405020304" pitchFamily="18" charset="0"/>
                                                          <a:cs typeface="Times New Roman" panose="02020603050405020304" pitchFamily="18" charset="0"/>
                                                        </a:rPr>
                                                        <m:t>2</m:t>
                                                      </m:r>
                                                    </m:sup>
                                                  </m:sSup>
                                                </m:num>
                                                <m:den>
                                                  <m:r>
                                                    <a:rPr lang="ru-RU" sz="18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  <a:ea typeface="Times New Roman" panose="020206030504050203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  <m:t>2</m:t>
                                                  </m:r>
                                                </m:den>
                                              </m:f>
                                              <m:r>
                                                <a:rPr lang="ru-RU" sz="1800" i="1">
                                                  <a:solidFill>
                                                    <a:schemeClr val="bg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∗</m:t>
                                              </m:r>
                                              <m:r>
                                                <a:rPr lang="en-US" sz="1800" i="1">
                                                  <a:solidFill>
                                                    <a:schemeClr val="bg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𝑆</m:t>
                                              </m:r>
                                              <m:r>
                                                <a:rPr lang="ru-RU" sz="1800" i="1">
                                                  <a:solidFill>
                                                    <a:schemeClr val="bg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∗ 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ru-RU" sz="18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ru-RU" sz="18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  <a:ea typeface="Aptos" panose="020B0004020202020204" pitchFamily="34" charset="0"/>
                                                      <a:cs typeface="Times New Roman" panose="02020603050405020304" pitchFamily="18" charset="0"/>
                                                    </a:rPr>
                                                    <m:t>𝐴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ru-RU" sz="1800">
                                                      <a:solidFill>
                                                        <a:schemeClr val="bg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  <a:ea typeface="Aptos" panose="020B0004020202020204" pitchFamily="34" charset="0"/>
                                                      <a:cs typeface="Times New Roman" panose="02020603050405020304" pitchFamily="18" charset="0"/>
                                                    </a:rPr>
                                                    <m:t>эфф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  <m:r>
                                            <a:rPr lang="en-US" sz="1800" i="1">
                                              <a:solidFill>
                                                <a:schemeClr val="bg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∗</m:t>
                                          </m:r>
                                          <m:func>
                                            <m:funcPr>
                                              <m:ctrlPr>
                                                <a:rPr lang="ru-RU" sz="1800" i="1">
                                                  <a:solidFill>
                                                    <a:schemeClr val="bg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1800">
                                                  <a:solidFill>
                                                    <a:schemeClr val="bg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cos</m:t>
                                              </m:r>
                                            </m:fName>
                                            <m:e>
                                              <m:d>
                                                <m:dPr>
                                                  <m:ctrlPr>
                                                    <a:rPr lang="ru-RU" sz="18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  <a:ea typeface="Times New Roman" panose="020206030504050203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ru-RU" sz="1800" i="1">
                                                          <a:solidFill>
                                                            <a:schemeClr val="bg1"/>
                                                          </a:solidFill>
                                                          <a:effectLst/>
                                                          <a:latin typeface="Cambria Math" panose="02040503050406030204" pitchFamily="18" charset="0"/>
                                                          <a:ea typeface="Times New Roman" panose="02020603050405020304" pitchFamily="18" charset="0"/>
                                                          <a:cs typeface="Times New Roman" panose="020206030504050203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1800" i="1">
                                                          <a:solidFill>
                                                            <a:schemeClr val="bg1"/>
                                                          </a:solidFill>
                                                          <a:effectLst/>
                                                          <a:latin typeface="Cambria Math" panose="02040503050406030204" pitchFamily="18" charset="0"/>
                                                          <a:ea typeface="Times New Roman" panose="02020603050405020304" pitchFamily="18" charset="0"/>
                                                          <a:cs typeface="Times New Roman" panose="02020603050405020304" pitchFamily="18" charset="0"/>
                                                        </a:rPr>
                                                        <m:t>𝛼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1800" i="1">
                                                          <a:solidFill>
                                                            <a:schemeClr val="bg1"/>
                                                          </a:solidFill>
                                                          <a:effectLst/>
                                                          <a:latin typeface="Cambria Math" panose="02040503050406030204" pitchFamily="18" charset="0"/>
                                                          <a:ea typeface="Times New Roman" panose="02020603050405020304" pitchFamily="18" charset="0"/>
                                                          <a:cs typeface="Times New Roman" panose="02020603050405020304" pitchFamily="18" charset="0"/>
                                                        </a:rPr>
                                                        <m:t>0</m:t>
                                                      </m:r>
                                                    </m:sub>
                                                  </m:sSub>
                                                  <m:r>
                                                    <a:rPr lang="ru-RU" sz="18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  <a:ea typeface="Times New Roman" panose="020206030504050203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  <m:t>+∆</m:t>
                                                  </m:r>
                                                  <m:r>
                                                    <a:rPr lang="en-US" sz="18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  <a:ea typeface="Times New Roman" panose="020206030504050203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  <m:t>𝛼</m:t>
                                                  </m:r>
                                                  <m:r>
                                                    <a:rPr lang="ru-RU" sz="18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  <a:ea typeface="Times New Roman" panose="020206030504050203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  <m:t>∗</m:t>
                                                  </m:r>
                                                  <m:r>
                                                    <a:rPr lang="ru-RU" sz="18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  <a:ea typeface="Times New Roman" panose="020206030504050203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  <m:t>𝑡</m:t>
                                                  </m:r>
                                                </m:e>
                                              </m:d>
                                            </m:e>
                                          </m:func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ru-RU" sz="1800" i="1">
                                                  <a:solidFill>
                                                    <a:schemeClr val="bg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800" i="1">
                                                  <a:solidFill>
                                                    <a:schemeClr val="bg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𝑚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800" i="1">
                                                  <a:solidFill>
                                                    <a:schemeClr val="bg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0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1800" i="1">
                                              <a:solidFill>
                                                <a:schemeClr val="bg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ru-RU" sz="1800" i="1">
                                                  <a:solidFill>
                                                    <a:schemeClr val="bg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800" i="1">
                                                  <a:solidFill>
                                                    <a:schemeClr val="bg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𝜇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800" i="1">
                                                  <a:solidFill>
                                                    <a:schemeClr val="bg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0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1800" i="1">
                                              <a:solidFill>
                                                <a:schemeClr val="bg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∗</m:t>
                                          </m:r>
                                          <m:r>
                                            <a:rPr lang="en-US" sz="1800" i="1">
                                              <a:solidFill>
                                                <a:schemeClr val="bg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𝑡</m:t>
                                          </m:r>
                                        </m:den>
                                      </m:f>
                                    </m:e>
                                    <m:e>
                                      <m:acc>
                                        <m:accPr>
                                          <m:chr m:val="̇"/>
                                          <m:ctrlPr>
                                            <a:rPr lang="ru-RU" sz="1800" i="1">
                                              <a:solidFill>
                                                <a:schemeClr val="bg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ru-RU" sz="1800" i="1">
                                                  <a:solidFill>
                                                    <a:schemeClr val="bg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800" i="1">
                                                  <a:solidFill>
                                                    <a:schemeClr val="bg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𝑣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800" i="1">
                                                  <a:solidFill>
                                                    <a:schemeClr val="bg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𝑦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  <m:r>
                                        <a:rPr lang="ru-RU" sz="1800" i="1">
                                          <a:solidFill>
                                            <a:schemeClr val="bg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=</m:t>
                                      </m:r>
                                      <m:f>
                                        <m:fPr>
                                          <m:ctrlPr>
                                            <a:rPr lang="ru-RU" sz="1800" i="1">
                                              <a:solidFill>
                                                <a:schemeClr val="bg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d>
                                            <m:dPr>
                                              <m:ctrlPr>
                                                <a:rPr lang="ru-RU" sz="1800" i="1">
                                                  <a:solidFill>
                                                    <a:schemeClr val="bg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ru-RU" sz="18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  <a:ea typeface="Times New Roman" panose="020206030504050203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18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  <a:ea typeface="Times New Roman" panose="020206030504050203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  <m:t>𝑈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18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  <a:ea typeface="Times New Roman" panose="020206030504050203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  <m:t>0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sz="1800" i="1">
                                                  <a:solidFill>
                                                    <a:schemeClr val="bg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∗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ru-RU" sz="18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  <a:ea typeface="Times New Roman" panose="020206030504050203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18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  <a:ea typeface="Times New Roman" panose="020206030504050203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  <m:t>𝜇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18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  <a:ea typeface="Times New Roman" panose="020206030504050203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  <m:t>0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sz="1800" i="1">
                                                  <a:solidFill>
                                                    <a:schemeClr val="bg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−</m:t>
                                              </m:r>
                                              <m:r>
                                                <a:rPr lang="en-US" sz="1800" i="1">
                                                  <a:solidFill>
                                                    <a:schemeClr val="bg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𝐶</m:t>
                                              </m:r>
                                              <m:r>
                                                <a:rPr lang="ru-RU" sz="1800" i="1">
                                                  <a:solidFill>
                                                    <a:schemeClr val="bg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∗</m:t>
                                              </m:r>
                                              <m:f>
                                                <m:fPr>
                                                  <m:ctrlPr>
                                                    <a:rPr lang="ru-RU" sz="18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  <a:ea typeface="Times New Roman" panose="020206030504050203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f>
                                                    <m:fPr>
                                                      <m:ctrlPr>
                                                        <a:rPr lang="ru-RU" sz="1800" i="1">
                                                          <a:solidFill>
                                                            <a:schemeClr val="bg1"/>
                                                          </a:solidFill>
                                                          <a:effectLst/>
                                                          <a:latin typeface="Cambria Math" panose="02040503050406030204" pitchFamily="18" charset="0"/>
                                                          <a:cs typeface="Times New Roman" panose="02020603050405020304" pitchFamily="18" charset="0"/>
                                                        </a:rPr>
                                                      </m:ctrlPr>
                                                    </m:fPr>
                                                    <m:num>
                                                      <m:sSub>
                                                        <m:sSubPr>
                                                          <m:ctrlPr>
                                                            <a:rPr lang="ru-RU" sz="1800" i="1">
                                                              <a:solidFill>
                                                                <a:schemeClr val="bg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  <a:ea typeface="Times New Roman" panose="02020603050405020304" pitchFamily="18" charset="0"/>
                                                              <a:cs typeface="Times New Roman" panose="02020603050405020304" pitchFamily="18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ru-RU" sz="1800" i="1">
                                                              <a:solidFill>
                                                                <a:schemeClr val="bg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  <a:ea typeface="Times New Roman" panose="02020603050405020304" pitchFamily="18" charset="0"/>
                                                              <a:cs typeface="Times New Roman" panose="02020603050405020304" pitchFamily="18" charset="0"/>
                                                            </a:rPr>
                                                            <m:t>𝑝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ru-RU" sz="1800" i="1">
                                                              <a:solidFill>
                                                                <a:schemeClr val="bg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  <a:ea typeface="Times New Roman" panose="02020603050405020304" pitchFamily="18" charset="0"/>
                                                              <a:cs typeface="Times New Roman" panose="02020603050405020304" pitchFamily="18" charset="0"/>
                                                            </a:rPr>
                                                            <m:t>0</m:t>
                                                          </m:r>
                                                        </m:sub>
                                                      </m:sSub>
                                                      <m:r>
                                                        <a:rPr lang="ru-RU" sz="1800" i="1">
                                                          <a:solidFill>
                                                            <a:schemeClr val="bg1"/>
                                                          </a:solidFill>
                                                          <a:effectLst/>
                                                          <a:latin typeface="Cambria Math" panose="02040503050406030204" pitchFamily="18" charset="0"/>
                                                          <a:ea typeface="Times New Roman" panose="02020603050405020304" pitchFamily="18" charset="0"/>
                                                          <a:cs typeface="Times New Roman" panose="02020603050405020304" pitchFamily="18" charset="0"/>
                                                        </a:rPr>
                                                        <m:t>∗</m:t>
                                                      </m:r>
                                                      <m:sSup>
                                                        <m:sSupPr>
                                                          <m:ctrlPr>
                                                            <a:rPr lang="ru-RU" sz="1800" i="1">
                                                              <a:solidFill>
                                                                <a:schemeClr val="bg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  <a:ea typeface="Times New Roman" panose="02020603050405020304" pitchFamily="18" charset="0"/>
                                                              <a:cs typeface="Times New Roman" panose="02020603050405020304" pitchFamily="18" charset="0"/>
                                                            </a:rPr>
                                                          </m:ctrlPr>
                                                        </m:sSupPr>
                                                        <m:e>
                                                          <m:r>
                                                            <a:rPr lang="ru-RU" sz="1800" i="1">
                                                              <a:solidFill>
                                                                <a:schemeClr val="bg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  <a:ea typeface="Times New Roman" panose="02020603050405020304" pitchFamily="18" charset="0"/>
                                                              <a:cs typeface="Times New Roman" panose="02020603050405020304" pitchFamily="18" charset="0"/>
                                                            </a:rPr>
                                                            <m:t>𝑒</m:t>
                                                          </m:r>
                                                        </m:e>
                                                        <m:sup>
                                                          <m:f>
                                                            <m:fPr>
                                                              <m:ctrlPr>
                                                                <a:rPr lang="ru-RU" sz="1800" i="1">
                                                                  <a:solidFill>
                                                                    <a:schemeClr val="bg1"/>
                                                                  </a:solidFill>
                                                                  <a:effectLst/>
                                                                  <a:latin typeface="Cambria Math" panose="02040503050406030204" pitchFamily="18" charset="0"/>
                                                                  <a:ea typeface="Times New Roman" panose="02020603050405020304" pitchFamily="18" charset="0"/>
                                                                  <a:cs typeface="Times New Roman" panose="02020603050405020304" pitchFamily="18" charset="0"/>
                                                                </a:rPr>
                                                              </m:ctrlPr>
                                                            </m:fPr>
                                                            <m:num>
                                                              <m:r>
                                                                <a:rPr lang="ru-RU" sz="1800" i="1">
                                                                  <a:solidFill>
                                                                    <a:schemeClr val="bg1"/>
                                                                  </a:solidFill>
                                                                  <a:effectLst/>
                                                                  <a:latin typeface="Cambria Math" panose="02040503050406030204" pitchFamily="18" charset="0"/>
                                                                  <a:ea typeface="Times New Roman" panose="02020603050405020304" pitchFamily="18" charset="0"/>
                                                                  <a:cs typeface="Times New Roman" panose="02020603050405020304" pitchFamily="18" charset="0"/>
                                                                </a:rPr>
                                                                <m:t>−</m:t>
                                                              </m:r>
                                                              <m:r>
                                                                <a:rPr lang="ru-RU" sz="1800" i="1">
                                                                  <a:solidFill>
                                                                    <a:schemeClr val="bg1"/>
                                                                  </a:solidFill>
                                                                  <a:effectLst/>
                                                                  <a:latin typeface="Cambria Math" panose="02040503050406030204" pitchFamily="18" charset="0"/>
                                                                  <a:ea typeface="Times New Roman" panose="02020603050405020304" pitchFamily="18" charset="0"/>
                                                                  <a:cs typeface="Times New Roman" panose="02020603050405020304" pitchFamily="18" charset="0"/>
                                                                </a:rPr>
                                                                <m:t>𝑀</m:t>
                                                              </m:r>
                                                              <m:r>
                                                                <a:rPr lang="ru-RU" sz="1800" i="1">
                                                                  <a:solidFill>
                                                                    <a:schemeClr val="bg1"/>
                                                                  </a:solidFill>
                                                                  <a:effectLst/>
                                                                  <a:latin typeface="Cambria Math" panose="02040503050406030204" pitchFamily="18" charset="0"/>
                                                                  <a:ea typeface="Times New Roman" panose="02020603050405020304" pitchFamily="18" charset="0"/>
                                                                  <a:cs typeface="Times New Roman" panose="02020603050405020304" pitchFamily="18" charset="0"/>
                                                                </a:rPr>
                                                                <m:t>∗</m:t>
                                                              </m:r>
                                                              <m:r>
                                                                <a:rPr lang="ru-RU" sz="1800" i="1">
                                                                  <a:solidFill>
                                                                    <a:schemeClr val="bg1"/>
                                                                  </a:solidFill>
                                                                  <a:effectLst/>
                                                                  <a:latin typeface="Cambria Math" panose="02040503050406030204" pitchFamily="18" charset="0"/>
                                                                  <a:ea typeface="Times New Roman" panose="02020603050405020304" pitchFamily="18" charset="0"/>
                                                                  <a:cs typeface="Times New Roman" panose="02020603050405020304" pitchFamily="18" charset="0"/>
                                                                </a:rPr>
                                                                <m:t>𝑔</m:t>
                                                              </m:r>
                                                              <m:r>
                                                                <a:rPr lang="ru-RU" sz="1800" i="1">
                                                                  <a:solidFill>
                                                                    <a:schemeClr val="bg1"/>
                                                                  </a:solidFill>
                                                                  <a:effectLst/>
                                                                  <a:latin typeface="Cambria Math" panose="02040503050406030204" pitchFamily="18" charset="0"/>
                                                                  <a:ea typeface="Times New Roman" panose="02020603050405020304" pitchFamily="18" charset="0"/>
                                                                  <a:cs typeface="Times New Roman" panose="02020603050405020304" pitchFamily="18" charset="0"/>
                                                                </a:rPr>
                                                                <m:t>∗</m:t>
                                                              </m:r>
                                                              <m:r>
                                                                <a:rPr lang="ru-RU" sz="1800" i="1">
                                                                  <a:solidFill>
                                                                    <a:schemeClr val="bg1"/>
                                                                  </a:solidFill>
                                                                  <a:effectLst/>
                                                                  <a:latin typeface="Cambria Math" panose="02040503050406030204" pitchFamily="18" charset="0"/>
                                                                  <a:ea typeface="Times New Roman" panose="02020603050405020304" pitchFamily="18" charset="0"/>
                                                                  <a:cs typeface="Times New Roman" panose="02020603050405020304" pitchFamily="18" charset="0"/>
                                                                </a:rPr>
                                                                <m:t>h</m:t>
                                                              </m:r>
                                                            </m:num>
                                                            <m:den>
                                                              <m:r>
                                                                <a:rPr lang="ru-RU" sz="1800" i="1">
                                                                  <a:solidFill>
                                                                    <a:schemeClr val="bg1"/>
                                                                  </a:solidFill>
                                                                  <a:effectLst/>
                                                                  <a:latin typeface="Cambria Math" panose="02040503050406030204" pitchFamily="18" charset="0"/>
                                                                  <a:ea typeface="Times New Roman" panose="02020603050405020304" pitchFamily="18" charset="0"/>
                                                                  <a:cs typeface="Times New Roman" panose="02020603050405020304" pitchFamily="18" charset="0"/>
                                                                </a:rPr>
                                                                <m:t>𝑅</m:t>
                                                              </m:r>
                                                              <m:r>
                                                                <a:rPr lang="ru-RU" sz="1800" i="1">
                                                                  <a:solidFill>
                                                                    <a:schemeClr val="bg1"/>
                                                                  </a:solidFill>
                                                                  <a:effectLst/>
                                                                  <a:latin typeface="Cambria Math" panose="02040503050406030204" pitchFamily="18" charset="0"/>
                                                                  <a:ea typeface="Times New Roman" panose="02020603050405020304" pitchFamily="18" charset="0"/>
                                                                  <a:cs typeface="Times New Roman" panose="02020603050405020304" pitchFamily="18" charset="0"/>
                                                                </a:rPr>
                                                                <m:t>∗</m:t>
                                                              </m:r>
                                                              <m:r>
                                                                <a:rPr lang="ru-RU" sz="1800" i="1">
                                                                  <a:solidFill>
                                                                    <a:schemeClr val="bg1"/>
                                                                  </a:solidFill>
                                                                  <a:effectLst/>
                                                                  <a:latin typeface="Cambria Math" panose="02040503050406030204" pitchFamily="18" charset="0"/>
                                                                  <a:ea typeface="Times New Roman" panose="02020603050405020304" pitchFamily="18" charset="0"/>
                                                                  <a:cs typeface="Times New Roman" panose="02020603050405020304" pitchFamily="18" charset="0"/>
                                                                </a:rPr>
                                                                <m:t>𝑇</m:t>
                                                              </m:r>
                                                            </m:den>
                                                          </m:f>
                                                        </m:sup>
                                                      </m:sSup>
                                                      <m:r>
                                                        <a:rPr lang="en-US" sz="1800" i="1">
                                                          <a:solidFill>
                                                            <a:schemeClr val="bg1"/>
                                                          </a:solidFill>
                                                          <a:effectLst/>
                                                          <a:latin typeface="Cambria Math" panose="02040503050406030204" pitchFamily="18" charset="0"/>
                                                          <a:ea typeface="Aptos" panose="020B0004020202020204" pitchFamily="34" charset="0"/>
                                                          <a:cs typeface="Times New Roman" panose="02020603050405020304" pitchFamily="18" charset="0"/>
                                                        </a:rPr>
                                                        <m:t>∗</m:t>
                                                      </m:r>
                                                      <m:r>
                                                        <a:rPr lang="en-US" sz="1800" i="1">
                                                          <a:solidFill>
                                                            <a:schemeClr val="bg1"/>
                                                          </a:solidFill>
                                                          <a:effectLst/>
                                                          <a:latin typeface="Cambria Math" panose="02040503050406030204" pitchFamily="18" charset="0"/>
                                                          <a:ea typeface="Aptos" panose="020B0004020202020204" pitchFamily="34" charset="0"/>
                                                          <a:cs typeface="Times New Roman" panose="02020603050405020304" pitchFamily="18" charset="0"/>
                                                        </a:rPr>
                                                        <m:t>𝑀</m:t>
                                                      </m:r>
                                                    </m:num>
                                                    <m:den>
                                                      <m:r>
                                                        <a:rPr lang="en-US" sz="1800" i="1">
                                                          <a:solidFill>
                                                            <a:schemeClr val="bg1"/>
                                                          </a:solidFill>
                                                          <a:effectLst/>
                                                          <a:latin typeface="Cambria Math" panose="02040503050406030204" pitchFamily="18" charset="0"/>
                                                          <a:ea typeface="Aptos" panose="020B0004020202020204" pitchFamily="34" charset="0"/>
                                                          <a:cs typeface="Times New Roman" panose="02020603050405020304" pitchFamily="18" charset="0"/>
                                                        </a:rPr>
                                                        <m:t>𝑅</m:t>
                                                      </m:r>
                                                      <m:r>
                                                        <a:rPr lang="en-US" sz="1800" i="1">
                                                          <a:solidFill>
                                                            <a:schemeClr val="bg1"/>
                                                          </a:solidFill>
                                                          <a:effectLst/>
                                                          <a:latin typeface="Cambria Math" panose="02040503050406030204" pitchFamily="18" charset="0"/>
                                                          <a:ea typeface="Aptos" panose="020B0004020202020204" pitchFamily="34" charset="0"/>
                                                          <a:cs typeface="Times New Roman" panose="02020603050405020304" pitchFamily="18" charset="0"/>
                                                        </a:rPr>
                                                        <m:t>∗</m:t>
                                                      </m:r>
                                                      <m:r>
                                                        <a:rPr lang="en-US" sz="1800" i="1">
                                                          <a:solidFill>
                                                            <a:schemeClr val="bg1"/>
                                                          </a:solidFill>
                                                          <a:effectLst/>
                                                          <a:latin typeface="Cambria Math" panose="02040503050406030204" pitchFamily="18" charset="0"/>
                                                          <a:ea typeface="Aptos" panose="020B0004020202020204" pitchFamily="34" charset="0"/>
                                                          <a:cs typeface="Times New Roman" panose="02020603050405020304" pitchFamily="18" charset="0"/>
                                                        </a:rPr>
                                                        <m:t>𝑇</m:t>
                                                      </m:r>
                                                    </m:den>
                                                  </m:f>
                                                  <m:r>
                                                    <a:rPr lang="en-US" sz="18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  <a:ea typeface="Aptos" panose="020B0004020202020204" pitchFamily="34" charset="0"/>
                                                      <a:cs typeface="Times New Roman" panose="02020603050405020304" pitchFamily="18" charset="0"/>
                                                    </a:rPr>
                                                    <m:t>∗</m:t>
                                                  </m:r>
                                                  <m:sSup>
                                                    <m:sSupPr>
                                                      <m:ctrlPr>
                                                        <a:rPr lang="ru-RU" sz="1800" i="1">
                                                          <a:solidFill>
                                                            <a:schemeClr val="bg1"/>
                                                          </a:solidFill>
                                                          <a:effectLst/>
                                                          <a:latin typeface="Cambria Math" panose="02040503050406030204" pitchFamily="18" charset="0"/>
                                                          <a:ea typeface="Times New Roman" panose="02020603050405020304" pitchFamily="18" charset="0"/>
                                                          <a:cs typeface="Times New Roman" panose="02020603050405020304" pitchFamily="18" charset="0"/>
                                                        </a:rPr>
                                                      </m:ctrlPr>
                                                    </m:sSupPr>
                                                    <m:e>
                                                      <m:r>
                                                        <a:rPr lang="en-US" sz="1800" i="1">
                                                          <a:solidFill>
                                                            <a:schemeClr val="bg1"/>
                                                          </a:solidFill>
                                                          <a:effectLst/>
                                                          <a:latin typeface="Cambria Math" panose="02040503050406030204" pitchFamily="18" charset="0"/>
                                                          <a:ea typeface="Times New Roman" panose="02020603050405020304" pitchFamily="18" charset="0"/>
                                                          <a:cs typeface="Times New Roman" panose="02020603050405020304" pitchFamily="18" charset="0"/>
                                                        </a:rPr>
                                                        <m:t>𝑣</m:t>
                                                      </m:r>
                                                    </m:e>
                                                    <m:sup>
                                                      <m:r>
                                                        <a:rPr lang="ru-RU" sz="1800" i="1">
                                                          <a:solidFill>
                                                            <a:schemeClr val="bg1"/>
                                                          </a:solidFill>
                                                          <a:effectLst/>
                                                          <a:latin typeface="Cambria Math" panose="02040503050406030204" pitchFamily="18" charset="0"/>
                                                          <a:ea typeface="Times New Roman" panose="02020603050405020304" pitchFamily="18" charset="0"/>
                                                          <a:cs typeface="Times New Roman" panose="02020603050405020304" pitchFamily="18" charset="0"/>
                                                        </a:rPr>
                                                        <m:t>2</m:t>
                                                      </m:r>
                                                    </m:sup>
                                                  </m:sSup>
                                                </m:num>
                                                <m:den>
                                                  <m:r>
                                                    <a:rPr lang="ru-RU" sz="18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  <a:ea typeface="Times New Roman" panose="020206030504050203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  <m:t>2</m:t>
                                                  </m:r>
                                                </m:den>
                                              </m:f>
                                              <m:r>
                                                <a:rPr lang="ru-RU" sz="1800" i="1">
                                                  <a:solidFill>
                                                    <a:schemeClr val="bg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∗</m:t>
                                              </m:r>
                                              <m:r>
                                                <a:rPr lang="en-US" sz="1800" i="1">
                                                  <a:solidFill>
                                                    <a:schemeClr val="bg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𝑆</m:t>
                                              </m:r>
                                              <m:r>
                                                <a:rPr lang="ru-RU" sz="1800" i="1">
                                                  <a:solidFill>
                                                    <a:schemeClr val="bg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∗ 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ru-RU" sz="18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ru-RU" sz="18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  <a:ea typeface="Aptos" panose="020B0004020202020204" pitchFamily="34" charset="0"/>
                                                      <a:cs typeface="Times New Roman" panose="02020603050405020304" pitchFamily="18" charset="0"/>
                                                    </a:rPr>
                                                    <m:t>𝐴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ru-RU" sz="1800">
                                                      <a:solidFill>
                                                        <a:schemeClr val="bg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  <a:ea typeface="Aptos" panose="020B0004020202020204" pitchFamily="34" charset="0"/>
                                                      <a:cs typeface="Times New Roman" panose="02020603050405020304" pitchFamily="18" charset="0"/>
                                                    </a:rPr>
                                                    <m:t>эфф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  <m:r>
                                            <a:rPr lang="en-US" sz="1800" i="1">
                                              <a:solidFill>
                                                <a:schemeClr val="bg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∗</m:t>
                                          </m:r>
                                          <m:func>
                                            <m:funcPr>
                                              <m:ctrlPr>
                                                <a:rPr lang="ru-RU" sz="1800" i="1">
                                                  <a:solidFill>
                                                    <a:schemeClr val="bg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1800">
                                                  <a:solidFill>
                                                    <a:schemeClr val="bg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sin</m:t>
                                              </m:r>
                                            </m:fName>
                                            <m:e>
                                              <m:d>
                                                <m:dPr>
                                                  <m:ctrlPr>
                                                    <a:rPr lang="ru-RU" sz="18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  <a:ea typeface="Times New Roman" panose="020206030504050203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ru-RU" sz="1800" i="1">
                                                          <a:solidFill>
                                                            <a:schemeClr val="bg1"/>
                                                          </a:solidFill>
                                                          <a:effectLst/>
                                                          <a:latin typeface="Cambria Math" panose="02040503050406030204" pitchFamily="18" charset="0"/>
                                                          <a:ea typeface="Times New Roman" panose="02020603050405020304" pitchFamily="18" charset="0"/>
                                                          <a:cs typeface="Times New Roman" panose="020206030504050203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1800" i="1">
                                                          <a:solidFill>
                                                            <a:schemeClr val="bg1"/>
                                                          </a:solidFill>
                                                          <a:effectLst/>
                                                          <a:latin typeface="Cambria Math" panose="02040503050406030204" pitchFamily="18" charset="0"/>
                                                          <a:ea typeface="Times New Roman" panose="02020603050405020304" pitchFamily="18" charset="0"/>
                                                          <a:cs typeface="Times New Roman" panose="02020603050405020304" pitchFamily="18" charset="0"/>
                                                        </a:rPr>
                                                        <m:t>𝛼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1800" i="1">
                                                          <a:solidFill>
                                                            <a:schemeClr val="bg1"/>
                                                          </a:solidFill>
                                                          <a:effectLst/>
                                                          <a:latin typeface="Cambria Math" panose="02040503050406030204" pitchFamily="18" charset="0"/>
                                                          <a:ea typeface="Times New Roman" panose="02020603050405020304" pitchFamily="18" charset="0"/>
                                                          <a:cs typeface="Times New Roman" panose="02020603050405020304" pitchFamily="18" charset="0"/>
                                                        </a:rPr>
                                                        <m:t>0</m:t>
                                                      </m:r>
                                                    </m:sub>
                                                  </m:sSub>
                                                  <m:r>
                                                    <a:rPr lang="ru-RU" sz="18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  <a:ea typeface="Times New Roman" panose="020206030504050203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  <m:t>+∆</m:t>
                                                  </m:r>
                                                  <m:r>
                                                    <a:rPr lang="en-US" sz="18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  <a:ea typeface="Times New Roman" panose="020206030504050203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  <m:t>𝛼</m:t>
                                                  </m:r>
                                                  <m:r>
                                                    <a:rPr lang="ru-RU" sz="18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  <a:ea typeface="Times New Roman" panose="020206030504050203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  <m:t>∗</m:t>
                                                  </m:r>
                                                  <m:r>
                                                    <a:rPr lang="ru-RU" sz="18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  <a:ea typeface="Times New Roman" panose="020206030504050203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  <m:t>𝑡</m:t>
                                                  </m:r>
                                                </m:e>
                                              </m:d>
                                              <m:r>
                                                <a:rPr lang="en-US" sz="1800" i="1">
                                                  <a:solidFill>
                                                    <a:schemeClr val="bg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−</m:t>
                                              </m:r>
                                              <m:f>
                                                <m:fPr>
                                                  <m:ctrlPr>
                                                    <a:rPr lang="ru-RU" sz="18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  <a:ea typeface="Times New Roman" panose="020206030504050203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r>
                                                    <a:rPr lang="en-US" sz="18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  <a:ea typeface="Times New Roman" panose="020206030504050203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  <m:t>𝐺</m:t>
                                                  </m:r>
                                                  <m:r>
                                                    <a:rPr lang="en-US" sz="18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  <a:ea typeface="Times New Roman" panose="020206030504050203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  <m:t>∗</m:t>
                                                  </m:r>
                                                  <m:r>
                                                    <a:rPr lang="en-US" sz="18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  <a:ea typeface="Times New Roman" panose="020206030504050203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  <m:t>𝑀</m:t>
                                                  </m:r>
                                                  <m:r>
                                                    <a:rPr lang="en-US" sz="18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  <a:ea typeface="Times New Roman" panose="020206030504050203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  <m:t>∗</m:t>
                                                  </m:r>
                                                  <m:r>
                                                    <a:rPr lang="en-US" sz="18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  <a:ea typeface="Times New Roman" panose="02020603050405020304" pitchFamily="18" charset="0"/>
                                                      <a:cs typeface="Times New Roman" panose="02020603050405020304" pitchFamily="18" charset="0"/>
                                                    </a:rPr>
                                                    <m:t>𝑚</m:t>
                                                  </m:r>
                                                </m:num>
                                                <m:den>
                                                  <m:sSup>
                                                    <m:sSupPr>
                                                      <m:ctrlPr>
                                                        <a:rPr lang="ru-RU" sz="1800" i="1">
                                                          <a:solidFill>
                                                            <a:schemeClr val="bg1"/>
                                                          </a:solidFill>
                                                          <a:effectLst/>
                                                          <a:latin typeface="Cambria Math" panose="02040503050406030204" pitchFamily="18" charset="0"/>
                                                          <a:ea typeface="Times New Roman" panose="02020603050405020304" pitchFamily="18" charset="0"/>
                                                          <a:cs typeface="Times New Roman" panose="02020603050405020304" pitchFamily="18" charset="0"/>
                                                        </a:rPr>
                                                      </m:ctrlPr>
                                                    </m:sSupPr>
                                                    <m:e>
                                                      <m:d>
                                                        <m:dPr>
                                                          <m:ctrlPr>
                                                            <a:rPr lang="ru-RU" sz="1800" i="1">
                                                              <a:solidFill>
                                                                <a:schemeClr val="bg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  <a:ea typeface="Times New Roman" panose="02020603050405020304" pitchFamily="18" charset="0"/>
                                                              <a:cs typeface="Times New Roman" panose="02020603050405020304" pitchFamily="18" charset="0"/>
                                                            </a:rPr>
                                                          </m:ctrlPr>
                                                        </m:dPr>
                                                        <m:e>
                                                          <m:sSub>
                                                            <m:sSubPr>
                                                              <m:ctrlPr>
                                                                <a:rPr lang="ru-RU" sz="1800" i="1">
                                                                  <a:solidFill>
                                                                    <a:schemeClr val="bg1"/>
                                                                  </a:solidFill>
                                                                  <a:effectLst/>
                                                                  <a:latin typeface="Cambria Math" panose="02040503050406030204" pitchFamily="18" charset="0"/>
                                                                  <a:ea typeface="Times New Roman" panose="02020603050405020304" pitchFamily="18" charset="0"/>
                                                                  <a:cs typeface="Times New Roman" panose="02020603050405020304" pitchFamily="18" charset="0"/>
                                                                </a:rPr>
                                                              </m:ctrlPr>
                                                            </m:sSubPr>
                                                            <m:e>
                                                              <m:r>
                                                                <a:rPr lang="en-US" sz="1800" i="1">
                                                                  <a:solidFill>
                                                                    <a:schemeClr val="bg1"/>
                                                                  </a:solidFill>
                                                                  <a:effectLst/>
                                                                  <a:latin typeface="Cambria Math" panose="02040503050406030204" pitchFamily="18" charset="0"/>
                                                                  <a:ea typeface="Times New Roman" panose="02020603050405020304" pitchFamily="18" charset="0"/>
                                                                  <a:cs typeface="Times New Roman" panose="02020603050405020304" pitchFamily="18" charset="0"/>
                                                                </a:rPr>
                                                                <m:t>𝑅</m:t>
                                                              </m:r>
                                                            </m:e>
                                                            <m:sub>
                                                              <m:r>
                                                                <a:rPr lang="en-US" sz="1800" i="1">
                                                                  <a:solidFill>
                                                                    <a:schemeClr val="bg1"/>
                                                                  </a:solidFill>
                                                                  <a:effectLst/>
                                                                  <a:latin typeface="Cambria Math" panose="02040503050406030204" pitchFamily="18" charset="0"/>
                                                                  <a:ea typeface="Times New Roman" panose="02020603050405020304" pitchFamily="18" charset="0"/>
                                                                  <a:cs typeface="Times New Roman" panose="02020603050405020304" pitchFamily="18" charset="0"/>
                                                                </a:rPr>
                                                                <m:t>зем</m:t>
                                                              </m:r>
                                                            </m:sub>
                                                          </m:sSub>
                                                          <m:r>
                                                            <a:rPr lang="en-US" sz="1800" i="1">
                                                              <a:solidFill>
                                                                <a:schemeClr val="bg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  <a:ea typeface="Times New Roman" panose="02020603050405020304" pitchFamily="18" charset="0"/>
                                                              <a:cs typeface="Times New Roman" panose="02020603050405020304" pitchFamily="18" charset="0"/>
                                                            </a:rPr>
                                                            <m:t>+</m:t>
                                                          </m:r>
                                                          <m:r>
                                                            <a:rPr lang="en-US" sz="1800" i="1">
                                                              <a:solidFill>
                                                                <a:schemeClr val="bg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  <a:ea typeface="Times New Roman" panose="02020603050405020304" pitchFamily="18" charset="0"/>
                                                              <a:cs typeface="Times New Roman" panose="02020603050405020304" pitchFamily="18" charset="0"/>
                                                            </a:rPr>
                                                            <m:t>h</m:t>
                                                          </m:r>
                                                        </m:e>
                                                      </m:d>
                                                    </m:e>
                                                    <m:sup>
                                                      <m:r>
                                                        <a:rPr lang="en-US" sz="1800" i="1">
                                                          <a:solidFill>
                                                            <a:schemeClr val="bg1"/>
                                                          </a:solidFill>
                                                          <a:effectLst/>
                                                          <a:latin typeface="Cambria Math" panose="02040503050406030204" pitchFamily="18" charset="0"/>
                                                          <a:ea typeface="Times New Roman" panose="02020603050405020304" pitchFamily="18" charset="0"/>
                                                          <a:cs typeface="Times New Roman" panose="02020603050405020304" pitchFamily="18" charset="0"/>
                                                        </a:rPr>
                                                        <m:t>2</m:t>
                                                      </m:r>
                                                    </m:sup>
                                                  </m:sSup>
                                                </m:den>
                                              </m:f>
                                            </m:e>
                                          </m:func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ru-RU" sz="1800" i="1">
                                                  <a:solidFill>
                                                    <a:schemeClr val="bg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800" i="1">
                                                  <a:solidFill>
                                                    <a:schemeClr val="bg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𝑚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800" i="1">
                                                  <a:solidFill>
                                                    <a:schemeClr val="bg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0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1800" i="1">
                                              <a:solidFill>
                                                <a:schemeClr val="bg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ru-RU" sz="1800" i="1">
                                                  <a:solidFill>
                                                    <a:schemeClr val="bg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800" i="1">
                                                  <a:solidFill>
                                                    <a:schemeClr val="bg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𝜇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800" i="1">
                                                  <a:solidFill>
                                                    <a:schemeClr val="bg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0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1800" i="1">
                                              <a:solidFill>
                                                <a:schemeClr val="bg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∗</m:t>
                                          </m:r>
                                          <m:r>
                                            <a:rPr lang="en-US" sz="1800" i="1">
                                              <a:solidFill>
                                                <a:schemeClr val="bg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𝑡</m:t>
                                          </m:r>
                                        </m:den>
                                      </m:f>
                                    </m:e>
                                  </m:eqArr>
                                </m:e>
                              </m:eqArr>
                            </m:e>
                          </m:eqArr>
                          <m:r>
                            <a:rPr lang="ru-RU" sz="18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B4D2316-5ACE-BCB9-6416-E1EE81628A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990" y="1328914"/>
                <a:ext cx="8229600" cy="3163110"/>
              </a:xfrm>
              <a:prstGeom prst="rect">
                <a:avLst/>
              </a:prstGeom>
              <a:blipFill>
                <a:blip r:embed="rId3"/>
                <a:stretch>
                  <a:fillRect r="-651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1647C70-4702-5A7D-E423-3E12A5608DD6}"/>
                  </a:ext>
                </a:extLst>
              </p:cNvPr>
              <p:cNvSpPr txBox="1"/>
              <p:nvPr/>
            </p:nvSpPr>
            <p:spPr>
              <a:xfrm>
                <a:off x="5664820" y="4750431"/>
                <a:ext cx="7315200" cy="33030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ru-RU" i="1" smtClean="0">
                              <a:solidFill>
                                <a:schemeClr val="bg1"/>
                              </a:solidFill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ru-RU" i="1">
                                  <a:solidFill>
                                    <a:schemeClr val="bg1"/>
                                  </a:solidFill>
                                </a:rPr>
                              </m:ctrlPr>
                            </m:eqArrPr>
                            <m:e>
                              <m:eqArr>
                                <m:eqArrPr>
                                  <m:ctrlPr>
                                    <a:rPr lang="ru-RU" i="1">
                                      <a:solidFill>
                                        <a:schemeClr val="bg1"/>
                                      </a:solidFill>
                                    </a:rPr>
                                  </m:ctrlPr>
                                </m:eqArrPr>
                                <m:e>
                                  <m:eqArr>
                                    <m:eqArrPr>
                                      <m:ctrlPr>
                                        <a:rPr lang="ru-RU" i="1">
                                          <a:solidFill>
                                            <a:schemeClr val="bg1"/>
                                          </a:solidFill>
                                        </a:rPr>
                                      </m:ctrlPr>
                                    </m:eqArrPr>
                                    <m:e>
                                      <m:eqArr>
                                        <m:eqArrPr>
                                          <m:ctrlPr>
                                            <a:rPr lang="ru-RU" i="1" smtClean="0">
                                              <a:solidFill>
                                                <a:schemeClr val="bg1"/>
                                              </a:solidFill>
                                            </a:rPr>
                                          </m:ctrlPr>
                                        </m:eqArrPr>
                                        <m:e>
                                          <m:acc>
                                            <m:accPr>
                                              <m:chr m:val="̇"/>
                                              <m:ctrlPr>
                                                <a:rPr lang="ru-RU" i="1">
                                                  <a:solidFill>
                                                    <a:schemeClr val="bg1"/>
                                                  </a:solidFill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i="1">
                                                  <a:solidFill>
                                                    <a:schemeClr val="bg1"/>
                                                  </a:solidFill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  <m:r>
                                            <a:rPr lang="ru-RU" i="1">
                                              <a:solidFill>
                                                <a:schemeClr val="bg1"/>
                                              </a:solidFill>
                                            </a:rPr>
                                            <m:t>=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ru-RU" i="1">
                                                  <a:solidFill>
                                                    <a:schemeClr val="bg1"/>
                                                  </a:solidFill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solidFill>
                                                    <a:schemeClr val="bg1"/>
                                                  </a:solidFill>
                                                </a:rPr>
                                                <m:t>𝑣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solidFill>
                                                    <a:schemeClr val="bg1"/>
                                                  </a:solidFill>
                                                </a:rPr>
                                                <m:t>𝑥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acc>
                                            <m:accPr>
                                              <m:chr m:val="̇"/>
                                              <m:ctrlPr>
                                                <a:rPr lang="ru-RU" i="1">
                                                  <a:solidFill>
                                                    <a:schemeClr val="bg1"/>
                                                  </a:solidFill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i="1">
                                                  <a:solidFill>
                                                    <a:schemeClr val="bg1"/>
                                                  </a:solidFill>
                                                </a:rPr>
                                                <m:t>𝑦</m:t>
                                              </m:r>
                                            </m:e>
                                          </m:acc>
                                          <m:r>
                                            <a:rPr lang="ru-RU" i="1">
                                              <a:solidFill>
                                                <a:schemeClr val="bg1"/>
                                              </a:solidFill>
                                            </a:rPr>
                                            <m:t>=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ru-RU" i="1">
                                                  <a:solidFill>
                                                    <a:schemeClr val="bg1"/>
                                                  </a:solidFill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ru-RU" i="1">
                                                  <a:solidFill>
                                                    <a:schemeClr val="bg1"/>
                                                  </a:solidFill>
                                                </a:rPr>
                                                <m:t>𝑣</m:t>
                                              </m:r>
                                            </m:e>
                                            <m:sub>
                                              <m:r>
                                                <a:rPr lang="ru-RU" i="1">
                                                  <a:solidFill>
                                                    <a:schemeClr val="bg1"/>
                                                  </a:solidFill>
                                                </a:rPr>
                                                <m:t>𝑦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acc>
                                            <m:accPr>
                                              <m:chr m:val="̇"/>
                                              <m:ctrlPr>
                                                <a:rPr lang="ru-RU" i="1">
                                                  <a:solidFill>
                                                    <a:schemeClr val="bg1"/>
                                                  </a:solidFill>
                                                </a:rPr>
                                              </m:ctrlPr>
                                            </m:acc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ru-RU" i="1">
                                                      <a:solidFill>
                                                        <a:schemeClr val="bg1"/>
                                                      </a:solidFill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>
                                                      <a:solidFill>
                                                        <a:schemeClr val="bg1"/>
                                                      </a:solidFill>
                                                    </a:rPr>
                                                    <m:t>𝑣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1">
                                                      <a:solidFill>
                                                        <a:schemeClr val="bg1"/>
                                                      </a:solidFill>
                                                    </a:rPr>
                                                    <m:t>𝑥</m:t>
                                                  </m:r>
                                                </m:sub>
                                              </m:sSub>
                                            </m:e>
                                          </m:acc>
                                          <m:r>
                                            <a:rPr lang="ru-RU" i="1">
                                              <a:solidFill>
                                                <a:schemeClr val="bg1"/>
                                              </a:solidFill>
                                            </a:rPr>
                                            <m:t>=</m:t>
                                          </m:r>
                                          <m:f>
                                            <m:fPr>
                                              <m:ctrlPr>
                                                <a:rPr lang="ru-RU" i="1">
                                                  <a:solidFill>
                                                    <a:schemeClr val="bg1"/>
                                                  </a:solidFill>
                                                </a:rPr>
                                              </m:ctrlPr>
                                            </m:fPr>
                                            <m:num>
                                              <m:d>
                                                <m:dPr>
                                                  <m:ctrlPr>
                                                    <a:rPr lang="ru-RU" i="1">
                                                      <a:solidFill>
                                                        <a:schemeClr val="bg1"/>
                                                      </a:solidFill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ru-RU" i="1">
                                                          <a:solidFill>
                                                            <a:schemeClr val="bg1"/>
                                                          </a:solidFill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i="1">
                                                          <a:solidFill>
                                                            <a:schemeClr val="bg1"/>
                                                          </a:solidFill>
                                                        </a:rPr>
                                                        <m:t>𝑈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ru-RU" i="1">
                                                          <a:solidFill>
                                                            <a:schemeClr val="bg1"/>
                                                          </a:solidFill>
                                                        </a:rPr>
                                                        <m:t>1</m:t>
                                                      </m:r>
                                                    </m:sub>
                                                  </m:sSub>
                                                  <m:r>
                                                    <a:rPr lang="ru-RU" i="1">
                                                      <a:solidFill>
                                                        <a:schemeClr val="bg1"/>
                                                      </a:solidFill>
                                                    </a:rPr>
                                                    <m:t>∗</m:t>
                                                  </m:r>
                                                  <m:sSub>
                                                    <m:sSubPr>
                                                      <m:ctrlPr>
                                                        <a:rPr lang="ru-RU" i="1">
                                                          <a:solidFill>
                                                            <a:schemeClr val="bg1"/>
                                                          </a:solidFill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i="1">
                                                          <a:solidFill>
                                                            <a:schemeClr val="bg1"/>
                                                          </a:solidFill>
                                                        </a:rPr>
                                                        <m:t>𝜇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ru-RU" i="1">
                                                          <a:solidFill>
                                                            <a:schemeClr val="bg1"/>
                                                          </a:solidFill>
                                                        </a:rPr>
                                                        <m:t>1</m:t>
                                                      </m:r>
                                                    </m:sub>
                                                  </m:sSub>
                                                  <m:r>
                                                    <a:rPr lang="ru-RU" i="1">
                                                      <a:solidFill>
                                                        <a:schemeClr val="bg1"/>
                                                      </a:solidFill>
                                                    </a:rPr>
                                                    <m:t>−</m:t>
                                                  </m:r>
                                                  <m:r>
                                                    <a:rPr lang="en-US" i="1">
                                                      <a:solidFill>
                                                        <a:schemeClr val="bg1"/>
                                                      </a:solidFill>
                                                    </a:rPr>
                                                    <m:t>𝐶</m:t>
                                                  </m:r>
                                                  <m:r>
                                                    <a:rPr lang="ru-RU" i="1">
                                                      <a:solidFill>
                                                        <a:schemeClr val="bg1"/>
                                                      </a:solidFill>
                                                    </a:rPr>
                                                    <m:t>∗</m:t>
                                                  </m:r>
                                                  <m:f>
                                                    <m:fPr>
                                                      <m:ctrlPr>
                                                        <a:rPr lang="ru-RU" i="1">
                                                          <a:solidFill>
                                                            <a:schemeClr val="bg1"/>
                                                          </a:solidFill>
                                                        </a:rPr>
                                                      </m:ctrlPr>
                                                    </m:fPr>
                                                    <m:num>
                                                      <m:f>
                                                        <m:fPr>
                                                          <m:ctrlPr>
                                                            <a:rPr lang="ru-RU" i="1">
                                                              <a:solidFill>
                                                                <a:schemeClr val="bg1"/>
                                                              </a:solidFill>
                                                            </a:rPr>
                                                          </m:ctrlPr>
                                                        </m:fPr>
                                                        <m:num>
                                                          <m:sSub>
                                                            <m:sSubPr>
                                                              <m:ctrlPr>
                                                                <a:rPr lang="ru-RU" i="1">
                                                                  <a:solidFill>
                                                                    <a:schemeClr val="bg1"/>
                                                                  </a:solidFill>
                                                                </a:rPr>
                                                              </m:ctrlPr>
                                                            </m:sSubPr>
                                                            <m:e>
                                                              <m:r>
                                                                <a:rPr lang="ru-RU" i="1">
                                                                  <a:solidFill>
                                                                    <a:schemeClr val="bg1"/>
                                                                  </a:solidFill>
                                                                </a:rPr>
                                                                <m:t>𝑝</m:t>
                                                              </m:r>
                                                            </m:e>
                                                            <m:sub>
                                                              <m:r>
                                                                <a:rPr lang="ru-RU" i="1">
                                                                  <a:solidFill>
                                                                    <a:schemeClr val="bg1"/>
                                                                  </a:solidFill>
                                                                </a:rPr>
                                                                <m:t>0</m:t>
                                                              </m:r>
                                                            </m:sub>
                                                          </m:sSub>
                                                          <m:r>
                                                            <a:rPr lang="ru-RU" i="1">
                                                              <a:solidFill>
                                                                <a:schemeClr val="bg1"/>
                                                              </a:solidFill>
                                                            </a:rPr>
                                                            <m:t>∗</m:t>
                                                          </m:r>
                                                          <m:sSup>
                                                            <m:sSupPr>
                                                              <m:ctrlPr>
                                                                <a:rPr lang="ru-RU" i="1">
                                                                  <a:solidFill>
                                                                    <a:schemeClr val="bg1"/>
                                                                  </a:solidFill>
                                                                </a:rPr>
                                                              </m:ctrlPr>
                                                            </m:sSupPr>
                                                            <m:e>
                                                              <m:r>
                                                                <a:rPr lang="ru-RU" i="1">
                                                                  <a:solidFill>
                                                                    <a:schemeClr val="bg1"/>
                                                                  </a:solidFill>
                                                                </a:rPr>
                                                                <m:t>𝑒</m:t>
                                                              </m:r>
                                                            </m:e>
                                                            <m:sup>
                                                              <m:f>
                                                                <m:fPr>
                                                                  <m:ctrlPr>
                                                                    <a:rPr lang="ru-RU" i="1">
                                                                      <a:solidFill>
                                                                        <a:schemeClr val="bg1"/>
                                                                      </a:solidFill>
                                                                    </a:rPr>
                                                                  </m:ctrlPr>
                                                                </m:fPr>
                                                                <m:num>
                                                                  <m:r>
                                                                    <a:rPr lang="ru-RU" i="1">
                                                                      <a:solidFill>
                                                                        <a:schemeClr val="bg1"/>
                                                                      </a:solidFill>
                                                                    </a:rPr>
                                                                    <m:t>−</m:t>
                                                                  </m:r>
                                                                  <m:r>
                                                                    <a:rPr lang="ru-RU" i="1">
                                                                      <a:solidFill>
                                                                        <a:schemeClr val="bg1"/>
                                                                      </a:solidFill>
                                                                    </a:rPr>
                                                                    <m:t>𝑀</m:t>
                                                                  </m:r>
                                                                  <m:r>
                                                                    <a:rPr lang="ru-RU" i="1">
                                                                      <a:solidFill>
                                                                        <a:schemeClr val="bg1"/>
                                                                      </a:solidFill>
                                                                    </a:rPr>
                                                                    <m:t>∗</m:t>
                                                                  </m:r>
                                                                  <m:r>
                                                                    <a:rPr lang="ru-RU" i="1">
                                                                      <a:solidFill>
                                                                        <a:schemeClr val="bg1"/>
                                                                      </a:solidFill>
                                                                    </a:rPr>
                                                                    <m:t>𝑔</m:t>
                                                                  </m:r>
                                                                  <m:r>
                                                                    <a:rPr lang="ru-RU" i="1">
                                                                      <a:solidFill>
                                                                        <a:schemeClr val="bg1"/>
                                                                      </a:solidFill>
                                                                    </a:rPr>
                                                                    <m:t>∗</m:t>
                                                                  </m:r>
                                                                  <m:r>
                                                                    <a:rPr lang="ru-RU" i="1">
                                                                      <a:solidFill>
                                                                        <a:schemeClr val="bg1"/>
                                                                      </a:solidFill>
                                                                    </a:rPr>
                                                                    <m:t>h</m:t>
                                                                  </m:r>
                                                                </m:num>
                                                                <m:den>
                                                                  <m:r>
                                                                    <a:rPr lang="ru-RU" i="1">
                                                                      <a:solidFill>
                                                                        <a:schemeClr val="bg1"/>
                                                                      </a:solidFill>
                                                                    </a:rPr>
                                                                    <m:t>𝑅</m:t>
                                                                  </m:r>
                                                                  <m:r>
                                                                    <a:rPr lang="ru-RU" i="1">
                                                                      <a:solidFill>
                                                                        <a:schemeClr val="bg1"/>
                                                                      </a:solidFill>
                                                                    </a:rPr>
                                                                    <m:t>∗</m:t>
                                                                  </m:r>
                                                                  <m:r>
                                                                    <a:rPr lang="ru-RU" i="1">
                                                                      <a:solidFill>
                                                                        <a:schemeClr val="bg1"/>
                                                                      </a:solidFill>
                                                                    </a:rPr>
                                                                    <m:t>𝑇</m:t>
                                                                  </m:r>
                                                                </m:den>
                                                              </m:f>
                                                            </m:sup>
                                                          </m:sSup>
                                                          <m:r>
                                                            <a:rPr lang="ru-RU" i="1">
                                                              <a:solidFill>
                                                                <a:schemeClr val="bg1"/>
                                                              </a:solidFill>
                                                            </a:rPr>
                                                            <m:t>∗</m:t>
                                                          </m:r>
                                                          <m:r>
                                                            <a:rPr lang="en-US" i="1">
                                                              <a:solidFill>
                                                                <a:schemeClr val="bg1"/>
                                                              </a:solidFill>
                                                            </a:rPr>
                                                            <m:t>𝑀</m:t>
                                                          </m:r>
                                                        </m:num>
                                                        <m:den>
                                                          <m:r>
                                                            <a:rPr lang="en-US" i="1">
                                                              <a:solidFill>
                                                                <a:schemeClr val="bg1"/>
                                                              </a:solidFill>
                                                            </a:rPr>
                                                            <m:t>𝑅</m:t>
                                                          </m:r>
                                                          <m:r>
                                                            <a:rPr lang="ru-RU" i="1">
                                                              <a:solidFill>
                                                                <a:schemeClr val="bg1"/>
                                                              </a:solidFill>
                                                            </a:rPr>
                                                            <m:t>∗</m:t>
                                                          </m:r>
                                                          <m:r>
                                                            <a:rPr lang="en-US" i="1">
                                                              <a:solidFill>
                                                                <a:schemeClr val="bg1"/>
                                                              </a:solidFill>
                                                            </a:rPr>
                                                            <m:t>𝑇</m:t>
                                                          </m:r>
                                                        </m:den>
                                                      </m:f>
                                                      <m:r>
                                                        <a:rPr lang="ru-RU" i="1">
                                                          <a:solidFill>
                                                            <a:schemeClr val="bg1"/>
                                                          </a:solidFill>
                                                        </a:rPr>
                                                        <m:t>∗</m:t>
                                                      </m:r>
                                                      <m:sSup>
                                                        <m:sSupPr>
                                                          <m:ctrlPr>
                                                            <a:rPr lang="ru-RU" i="1">
                                                              <a:solidFill>
                                                                <a:schemeClr val="bg1"/>
                                                              </a:solidFill>
                                                            </a:rPr>
                                                          </m:ctrlPr>
                                                        </m:sSupPr>
                                                        <m:e>
                                                          <m:r>
                                                            <a:rPr lang="en-US" i="1">
                                                              <a:solidFill>
                                                                <a:schemeClr val="bg1"/>
                                                              </a:solidFill>
                                                            </a:rPr>
                                                            <m:t>𝑣</m:t>
                                                          </m:r>
                                                        </m:e>
                                                        <m:sup>
                                                          <m:r>
                                                            <a:rPr lang="ru-RU" i="1">
                                                              <a:solidFill>
                                                                <a:schemeClr val="bg1"/>
                                                              </a:solidFill>
                                                            </a:rPr>
                                                            <m:t>2</m:t>
                                                          </m:r>
                                                        </m:sup>
                                                      </m:sSup>
                                                    </m:num>
                                                    <m:den>
                                                      <m:r>
                                                        <a:rPr lang="ru-RU" i="1">
                                                          <a:solidFill>
                                                            <a:schemeClr val="bg1"/>
                                                          </a:solidFill>
                                                        </a:rPr>
                                                        <m:t>2</m:t>
                                                      </m:r>
                                                    </m:den>
                                                  </m:f>
                                                  <m:r>
                                                    <a:rPr lang="ru-RU" i="1">
                                                      <a:solidFill>
                                                        <a:schemeClr val="bg1"/>
                                                      </a:solidFill>
                                                    </a:rPr>
                                                    <m:t>∗</m:t>
                                                  </m:r>
                                                  <m:r>
                                                    <a:rPr lang="en-US" i="1">
                                                      <a:solidFill>
                                                        <a:schemeClr val="bg1"/>
                                                      </a:solidFill>
                                                    </a:rPr>
                                                    <m:t>𝑆</m:t>
                                                  </m:r>
                                                  <m:r>
                                                    <a:rPr lang="en-US" i="1">
                                                      <a:solidFill>
                                                        <a:schemeClr val="bg1"/>
                                                      </a:solidFill>
                                                    </a:rPr>
                                                    <m:t>∗</m:t>
                                                  </m:r>
                                                  <m:sSub>
                                                    <m:sSubPr>
                                                      <m:ctrlPr>
                                                        <a:rPr lang="ru-RU" i="1">
                                                          <a:solidFill>
                                                            <a:schemeClr val="bg1"/>
                                                          </a:solidFill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ru-RU" i="1">
                                                          <a:solidFill>
                                                            <a:schemeClr val="bg1"/>
                                                          </a:solidFill>
                                                        </a:rPr>
                                                        <m:t>𝐴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ru-RU">
                                                          <a:solidFill>
                                                            <a:schemeClr val="bg1"/>
                                                          </a:solidFill>
                                                        </a:rPr>
                                                        <m:t>эфф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d>
                                              <m:r>
                                                <a:rPr lang="ru-RU" i="1">
                                                  <a:solidFill>
                                                    <a:schemeClr val="bg1"/>
                                                  </a:solidFill>
                                                </a:rPr>
                                                <m:t>∗</m:t>
                                              </m:r>
                                              <m:func>
                                                <m:funcPr>
                                                  <m:ctrlPr>
                                                    <a:rPr lang="ru-RU" i="1">
                                                      <a:solidFill>
                                                        <a:schemeClr val="bg1"/>
                                                      </a:solidFill>
                                                    </a:rPr>
                                                  </m:ctrlPr>
                                                </m:funcPr>
                                                <m:fName>
                                                  <m:r>
                                                    <m:rPr>
                                                      <m:sty m:val="p"/>
                                                    </m:rPr>
                                                    <a:rPr lang="en-US">
                                                      <a:solidFill>
                                                        <a:schemeClr val="bg1"/>
                                                      </a:solidFill>
                                                    </a:rPr>
                                                    <m:t>cos</m:t>
                                                  </m:r>
                                                </m:fName>
                                                <m:e>
                                                  <m:d>
                                                    <m:dPr>
                                                      <m:ctrlPr>
                                                        <a:rPr lang="ru-RU" i="1">
                                                          <a:solidFill>
                                                            <a:schemeClr val="bg1"/>
                                                          </a:solidFill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sSub>
                                                        <m:sSubPr>
                                                          <m:ctrlPr>
                                                            <a:rPr lang="ru-RU" i="1">
                                                              <a:solidFill>
                                                                <a:schemeClr val="bg1"/>
                                                              </a:solidFill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en-US" i="1">
                                                              <a:solidFill>
                                                                <a:schemeClr val="bg1"/>
                                                              </a:solidFill>
                                                            </a:rPr>
                                                            <m:t>𝛼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ru-RU" i="1">
                                                              <a:solidFill>
                                                                <a:schemeClr val="bg1"/>
                                                              </a:solidFill>
                                                            </a:rPr>
                                                            <m:t>1</m:t>
                                                          </m:r>
                                                        </m:sub>
                                                      </m:sSub>
                                                      <m:r>
                                                        <a:rPr lang="ru-RU" i="1">
                                                          <a:solidFill>
                                                            <a:schemeClr val="bg1"/>
                                                          </a:solidFill>
                                                        </a:rPr>
                                                        <m:t>+∆</m:t>
                                                      </m:r>
                                                      <m:r>
                                                        <a:rPr lang="en-US" i="1">
                                                          <a:solidFill>
                                                            <a:schemeClr val="bg1"/>
                                                          </a:solidFill>
                                                        </a:rPr>
                                                        <m:t>𝛼</m:t>
                                                      </m:r>
                                                      <m:r>
                                                        <a:rPr lang="ru-RU" i="1">
                                                          <a:solidFill>
                                                            <a:schemeClr val="bg1"/>
                                                          </a:solidFill>
                                                        </a:rPr>
                                                        <m:t>∗</m:t>
                                                      </m:r>
                                                      <m:r>
                                                        <a:rPr lang="ru-RU" i="1">
                                                          <a:solidFill>
                                                            <a:schemeClr val="bg1"/>
                                                          </a:solidFill>
                                                        </a:rPr>
                                                        <m:t>𝑡</m:t>
                                                      </m:r>
                                                    </m:e>
                                                  </m:d>
                                                </m:e>
                                              </m:func>
                                            </m:num>
                                            <m:den>
                                              <m:sSub>
                                                <m:sSubPr>
                                                  <m:ctrlPr>
                                                    <a:rPr lang="ru-RU" i="1">
                                                      <a:solidFill>
                                                        <a:schemeClr val="bg1"/>
                                                      </a:solidFill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>
                                                      <a:solidFill>
                                                        <a:schemeClr val="bg1"/>
                                                      </a:solidFill>
                                                    </a:rPr>
                                                    <m:t>𝑚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ru-RU" i="1">
                                                      <a:solidFill>
                                                        <a:schemeClr val="bg1"/>
                                                      </a:solidFill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ru-RU" i="1">
                                                  <a:solidFill>
                                                    <a:schemeClr val="bg1"/>
                                                  </a:solidFill>
                                                </a:rPr>
                                                <m:t>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ru-RU" i="1">
                                                      <a:solidFill>
                                                        <a:schemeClr val="bg1"/>
                                                      </a:solidFill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>
                                                      <a:solidFill>
                                                        <a:schemeClr val="bg1"/>
                                                      </a:solidFill>
                                                    </a:rPr>
                                                    <m:t>𝜇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ru-RU" i="1">
                                                      <a:solidFill>
                                                        <a:schemeClr val="bg1"/>
                                                      </a:solidFill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ru-RU" i="1">
                                                  <a:solidFill>
                                                    <a:schemeClr val="bg1"/>
                                                  </a:solidFill>
                                                </a:rPr>
                                                <m:t>∗</m:t>
                                              </m:r>
                                              <m:r>
                                                <a:rPr lang="en-US" i="1">
                                                  <a:solidFill>
                                                    <a:schemeClr val="bg1"/>
                                                  </a:solidFill>
                                                </a:rPr>
                                                <m:t>𝑡</m:t>
                                              </m:r>
                                            </m:den>
                                          </m:f>
                                        </m:e>
                                        <m:e>
                                          <m:acc>
                                            <m:accPr>
                                              <m:chr m:val="̇"/>
                                              <m:ctrlPr>
                                                <a:rPr lang="ru-RU" i="1">
                                                  <a:solidFill>
                                                    <a:schemeClr val="bg1"/>
                                                  </a:solidFill>
                                                </a:rPr>
                                              </m:ctrlPr>
                                            </m:acc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ru-RU" i="1">
                                                      <a:solidFill>
                                                        <a:schemeClr val="bg1"/>
                                                      </a:solidFill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>
                                                      <a:solidFill>
                                                        <a:schemeClr val="bg1"/>
                                                      </a:solidFill>
                                                    </a:rPr>
                                                    <m:t>𝑣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1">
                                                      <a:solidFill>
                                                        <a:schemeClr val="bg1"/>
                                                      </a:solidFill>
                                                    </a:rPr>
                                                    <m:t>𝑦</m:t>
                                                  </m:r>
                                                </m:sub>
                                              </m:sSub>
                                            </m:e>
                                          </m:acc>
                                          <m:r>
                                            <a:rPr lang="ru-RU" i="1">
                                              <a:solidFill>
                                                <a:schemeClr val="bg1"/>
                                              </a:solidFill>
                                            </a:rPr>
                                            <m:t>=</m:t>
                                          </m:r>
                                          <m:f>
                                            <m:fPr>
                                              <m:ctrlPr>
                                                <a:rPr lang="ru-RU" i="1">
                                                  <a:solidFill>
                                                    <a:schemeClr val="bg1"/>
                                                  </a:solidFill>
                                                </a:rPr>
                                              </m:ctrlPr>
                                            </m:fPr>
                                            <m:num>
                                              <m:d>
                                                <m:dPr>
                                                  <m:ctrlPr>
                                                    <a:rPr lang="ru-RU" i="1">
                                                      <a:solidFill>
                                                        <a:schemeClr val="bg1"/>
                                                      </a:solidFill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ru-RU" i="1">
                                                          <a:solidFill>
                                                            <a:schemeClr val="bg1"/>
                                                          </a:solidFill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i="1">
                                                          <a:solidFill>
                                                            <a:schemeClr val="bg1"/>
                                                          </a:solidFill>
                                                        </a:rPr>
                                                        <m:t>𝑈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ru-RU" i="1">
                                                          <a:solidFill>
                                                            <a:schemeClr val="bg1"/>
                                                          </a:solidFill>
                                                        </a:rPr>
                                                        <m:t>0</m:t>
                                                      </m:r>
                                                    </m:sub>
                                                  </m:sSub>
                                                  <m:r>
                                                    <a:rPr lang="ru-RU" i="1">
                                                      <a:solidFill>
                                                        <a:schemeClr val="bg1"/>
                                                      </a:solidFill>
                                                    </a:rPr>
                                                    <m:t>∗</m:t>
                                                  </m:r>
                                                  <m:sSub>
                                                    <m:sSubPr>
                                                      <m:ctrlPr>
                                                        <a:rPr lang="ru-RU" i="1">
                                                          <a:solidFill>
                                                            <a:schemeClr val="bg1"/>
                                                          </a:solidFill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i="1">
                                                          <a:solidFill>
                                                            <a:schemeClr val="bg1"/>
                                                          </a:solidFill>
                                                        </a:rPr>
                                                        <m:t>𝜇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ru-RU" i="1">
                                                          <a:solidFill>
                                                            <a:schemeClr val="bg1"/>
                                                          </a:solidFill>
                                                        </a:rPr>
                                                        <m:t>0</m:t>
                                                      </m:r>
                                                    </m:sub>
                                                  </m:sSub>
                                                  <m:r>
                                                    <a:rPr lang="ru-RU" i="1">
                                                      <a:solidFill>
                                                        <a:schemeClr val="bg1"/>
                                                      </a:solidFill>
                                                    </a:rPr>
                                                    <m:t>−</m:t>
                                                  </m:r>
                                                  <m:r>
                                                    <a:rPr lang="en-US" i="1">
                                                      <a:solidFill>
                                                        <a:schemeClr val="bg1"/>
                                                      </a:solidFill>
                                                    </a:rPr>
                                                    <m:t>𝐶</m:t>
                                                  </m:r>
                                                  <m:r>
                                                    <a:rPr lang="ru-RU" i="1">
                                                      <a:solidFill>
                                                        <a:schemeClr val="bg1"/>
                                                      </a:solidFill>
                                                    </a:rPr>
                                                    <m:t>∗</m:t>
                                                  </m:r>
                                                  <m:f>
                                                    <m:fPr>
                                                      <m:ctrlPr>
                                                        <a:rPr lang="ru-RU" i="1">
                                                          <a:solidFill>
                                                            <a:schemeClr val="bg1"/>
                                                          </a:solidFill>
                                                        </a:rPr>
                                                      </m:ctrlPr>
                                                    </m:fPr>
                                                    <m:num>
                                                      <m:f>
                                                        <m:fPr>
                                                          <m:ctrlPr>
                                                            <a:rPr lang="ru-RU" i="1">
                                                              <a:solidFill>
                                                                <a:schemeClr val="bg1"/>
                                                              </a:solidFill>
                                                            </a:rPr>
                                                          </m:ctrlPr>
                                                        </m:fPr>
                                                        <m:num>
                                                          <m:sSub>
                                                            <m:sSubPr>
                                                              <m:ctrlPr>
                                                                <a:rPr lang="ru-RU" i="1">
                                                                  <a:solidFill>
                                                                    <a:schemeClr val="bg1"/>
                                                                  </a:solidFill>
                                                                </a:rPr>
                                                              </m:ctrlPr>
                                                            </m:sSubPr>
                                                            <m:e>
                                                              <m:r>
                                                                <a:rPr lang="ru-RU" i="1">
                                                                  <a:solidFill>
                                                                    <a:schemeClr val="bg1"/>
                                                                  </a:solidFill>
                                                                </a:rPr>
                                                                <m:t>𝑝</m:t>
                                                              </m:r>
                                                            </m:e>
                                                            <m:sub>
                                                              <m:r>
                                                                <a:rPr lang="ru-RU" i="1">
                                                                  <a:solidFill>
                                                                    <a:schemeClr val="bg1"/>
                                                                  </a:solidFill>
                                                                </a:rPr>
                                                                <m:t>0</m:t>
                                                              </m:r>
                                                            </m:sub>
                                                          </m:sSub>
                                                          <m:r>
                                                            <a:rPr lang="ru-RU" i="1">
                                                              <a:solidFill>
                                                                <a:schemeClr val="bg1"/>
                                                              </a:solidFill>
                                                            </a:rPr>
                                                            <m:t>∗</m:t>
                                                          </m:r>
                                                          <m:sSup>
                                                            <m:sSupPr>
                                                              <m:ctrlPr>
                                                                <a:rPr lang="ru-RU" i="1">
                                                                  <a:solidFill>
                                                                    <a:schemeClr val="bg1"/>
                                                                  </a:solidFill>
                                                                </a:rPr>
                                                              </m:ctrlPr>
                                                            </m:sSupPr>
                                                            <m:e>
                                                              <m:r>
                                                                <a:rPr lang="ru-RU" i="1">
                                                                  <a:solidFill>
                                                                    <a:schemeClr val="bg1"/>
                                                                  </a:solidFill>
                                                                </a:rPr>
                                                                <m:t>𝑒</m:t>
                                                              </m:r>
                                                            </m:e>
                                                            <m:sup>
                                                              <m:f>
                                                                <m:fPr>
                                                                  <m:ctrlPr>
                                                                    <a:rPr lang="ru-RU" i="1">
                                                                      <a:solidFill>
                                                                        <a:schemeClr val="bg1"/>
                                                                      </a:solidFill>
                                                                    </a:rPr>
                                                                  </m:ctrlPr>
                                                                </m:fPr>
                                                                <m:num>
                                                                  <m:r>
                                                                    <a:rPr lang="ru-RU" i="1">
                                                                      <a:solidFill>
                                                                        <a:schemeClr val="bg1"/>
                                                                      </a:solidFill>
                                                                    </a:rPr>
                                                                    <m:t>−</m:t>
                                                                  </m:r>
                                                                  <m:r>
                                                                    <a:rPr lang="ru-RU" i="1">
                                                                      <a:solidFill>
                                                                        <a:schemeClr val="bg1"/>
                                                                      </a:solidFill>
                                                                    </a:rPr>
                                                                    <m:t>𝑀</m:t>
                                                                  </m:r>
                                                                  <m:r>
                                                                    <a:rPr lang="ru-RU" i="1">
                                                                      <a:solidFill>
                                                                        <a:schemeClr val="bg1"/>
                                                                      </a:solidFill>
                                                                    </a:rPr>
                                                                    <m:t>∗</m:t>
                                                                  </m:r>
                                                                  <m:r>
                                                                    <a:rPr lang="ru-RU" i="1">
                                                                      <a:solidFill>
                                                                        <a:schemeClr val="bg1"/>
                                                                      </a:solidFill>
                                                                    </a:rPr>
                                                                    <m:t>𝑔</m:t>
                                                                  </m:r>
                                                                  <m:r>
                                                                    <a:rPr lang="ru-RU" i="1">
                                                                      <a:solidFill>
                                                                        <a:schemeClr val="bg1"/>
                                                                      </a:solidFill>
                                                                    </a:rPr>
                                                                    <m:t>∗</m:t>
                                                                  </m:r>
                                                                  <m:r>
                                                                    <a:rPr lang="ru-RU" i="1">
                                                                      <a:solidFill>
                                                                        <a:schemeClr val="bg1"/>
                                                                      </a:solidFill>
                                                                    </a:rPr>
                                                                    <m:t>h</m:t>
                                                                  </m:r>
                                                                </m:num>
                                                                <m:den>
                                                                  <m:r>
                                                                    <a:rPr lang="ru-RU" i="1">
                                                                      <a:solidFill>
                                                                        <a:schemeClr val="bg1"/>
                                                                      </a:solidFill>
                                                                    </a:rPr>
                                                                    <m:t>𝑅</m:t>
                                                                  </m:r>
                                                                  <m:r>
                                                                    <a:rPr lang="ru-RU" i="1">
                                                                      <a:solidFill>
                                                                        <a:schemeClr val="bg1"/>
                                                                      </a:solidFill>
                                                                    </a:rPr>
                                                                    <m:t>∗</m:t>
                                                                  </m:r>
                                                                  <m:r>
                                                                    <a:rPr lang="ru-RU" i="1">
                                                                      <a:solidFill>
                                                                        <a:schemeClr val="bg1"/>
                                                                      </a:solidFill>
                                                                    </a:rPr>
                                                                    <m:t>𝑇</m:t>
                                                                  </m:r>
                                                                </m:den>
                                                              </m:f>
                                                            </m:sup>
                                                          </m:sSup>
                                                          <m:r>
                                                            <a:rPr lang="ru-RU" i="1">
                                                              <a:solidFill>
                                                                <a:schemeClr val="bg1"/>
                                                              </a:solidFill>
                                                            </a:rPr>
                                                            <m:t>∗</m:t>
                                                          </m:r>
                                                          <m:r>
                                                            <a:rPr lang="en-US" i="1">
                                                              <a:solidFill>
                                                                <a:schemeClr val="bg1"/>
                                                              </a:solidFill>
                                                            </a:rPr>
                                                            <m:t>𝑀</m:t>
                                                          </m:r>
                                                        </m:num>
                                                        <m:den>
                                                          <m:r>
                                                            <a:rPr lang="en-US" i="1">
                                                              <a:solidFill>
                                                                <a:schemeClr val="bg1"/>
                                                              </a:solidFill>
                                                            </a:rPr>
                                                            <m:t>𝑅</m:t>
                                                          </m:r>
                                                          <m:r>
                                                            <a:rPr lang="ru-RU" i="1">
                                                              <a:solidFill>
                                                                <a:schemeClr val="bg1"/>
                                                              </a:solidFill>
                                                            </a:rPr>
                                                            <m:t>∗</m:t>
                                                          </m:r>
                                                          <m:r>
                                                            <a:rPr lang="en-US" i="1">
                                                              <a:solidFill>
                                                                <a:schemeClr val="bg1"/>
                                                              </a:solidFill>
                                                            </a:rPr>
                                                            <m:t>𝑇</m:t>
                                                          </m:r>
                                                        </m:den>
                                                      </m:f>
                                                      <m:r>
                                                        <a:rPr lang="ru-RU" i="1">
                                                          <a:solidFill>
                                                            <a:schemeClr val="bg1"/>
                                                          </a:solidFill>
                                                        </a:rPr>
                                                        <m:t>∗</m:t>
                                                      </m:r>
                                                      <m:sSup>
                                                        <m:sSupPr>
                                                          <m:ctrlPr>
                                                            <a:rPr lang="ru-RU" i="1">
                                                              <a:solidFill>
                                                                <a:schemeClr val="bg1"/>
                                                              </a:solidFill>
                                                            </a:rPr>
                                                          </m:ctrlPr>
                                                        </m:sSupPr>
                                                        <m:e>
                                                          <m:r>
                                                            <a:rPr lang="en-US" i="1">
                                                              <a:solidFill>
                                                                <a:schemeClr val="bg1"/>
                                                              </a:solidFill>
                                                            </a:rPr>
                                                            <m:t>𝑣</m:t>
                                                          </m:r>
                                                        </m:e>
                                                        <m:sup>
                                                          <m:r>
                                                            <a:rPr lang="ru-RU" i="1">
                                                              <a:solidFill>
                                                                <a:schemeClr val="bg1"/>
                                                              </a:solidFill>
                                                            </a:rPr>
                                                            <m:t>2</m:t>
                                                          </m:r>
                                                        </m:sup>
                                                      </m:sSup>
                                                    </m:num>
                                                    <m:den>
                                                      <m:r>
                                                        <a:rPr lang="ru-RU" i="1">
                                                          <a:solidFill>
                                                            <a:schemeClr val="bg1"/>
                                                          </a:solidFill>
                                                        </a:rPr>
                                                        <m:t>2</m:t>
                                                      </m:r>
                                                    </m:den>
                                                  </m:f>
                                                  <m:r>
                                                    <a:rPr lang="ru-RU" i="1">
                                                      <a:solidFill>
                                                        <a:schemeClr val="bg1"/>
                                                      </a:solidFill>
                                                    </a:rPr>
                                                    <m:t>∗</m:t>
                                                  </m:r>
                                                  <m:r>
                                                    <a:rPr lang="en-US" i="1">
                                                      <a:solidFill>
                                                        <a:schemeClr val="bg1"/>
                                                      </a:solidFill>
                                                    </a:rPr>
                                                    <m:t>𝑆</m:t>
                                                  </m:r>
                                                  <m:r>
                                                    <a:rPr lang="en-US" i="1">
                                                      <a:solidFill>
                                                        <a:schemeClr val="bg1"/>
                                                      </a:solidFill>
                                                    </a:rPr>
                                                    <m:t>∗</m:t>
                                                  </m:r>
                                                  <m:sSub>
                                                    <m:sSubPr>
                                                      <m:ctrlPr>
                                                        <a:rPr lang="ru-RU" i="1">
                                                          <a:solidFill>
                                                            <a:schemeClr val="bg1"/>
                                                          </a:solidFill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ru-RU" i="1">
                                                          <a:solidFill>
                                                            <a:schemeClr val="bg1"/>
                                                          </a:solidFill>
                                                        </a:rPr>
                                                        <m:t>𝐴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ru-RU">
                                                          <a:solidFill>
                                                            <a:schemeClr val="bg1"/>
                                                          </a:solidFill>
                                                        </a:rPr>
                                                        <m:t>эфф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d>
                                              <m:r>
                                                <a:rPr lang="ru-RU" i="1">
                                                  <a:solidFill>
                                                    <a:schemeClr val="bg1"/>
                                                  </a:solidFill>
                                                </a:rPr>
                                                <m:t>∗</m:t>
                                              </m:r>
                                              <m:func>
                                                <m:funcPr>
                                                  <m:ctrlPr>
                                                    <a:rPr lang="ru-RU" i="1">
                                                      <a:solidFill>
                                                        <a:schemeClr val="bg1"/>
                                                      </a:solidFill>
                                                    </a:rPr>
                                                  </m:ctrlPr>
                                                </m:funcPr>
                                                <m:fName>
                                                  <m:r>
                                                    <m:rPr>
                                                      <m:sty m:val="p"/>
                                                    </m:rPr>
                                                    <a:rPr lang="en-US">
                                                      <a:solidFill>
                                                        <a:schemeClr val="bg1"/>
                                                      </a:solidFill>
                                                    </a:rPr>
                                                    <m:t>sin</m:t>
                                                  </m:r>
                                                </m:fName>
                                                <m:e>
                                                  <m:d>
                                                    <m:dPr>
                                                      <m:ctrlPr>
                                                        <a:rPr lang="ru-RU" i="1">
                                                          <a:solidFill>
                                                            <a:schemeClr val="bg1"/>
                                                          </a:solidFill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sSub>
                                                        <m:sSubPr>
                                                          <m:ctrlPr>
                                                            <a:rPr lang="ru-RU" i="1">
                                                              <a:solidFill>
                                                                <a:schemeClr val="bg1"/>
                                                              </a:solidFill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en-US" i="1">
                                                              <a:solidFill>
                                                                <a:schemeClr val="bg1"/>
                                                              </a:solidFill>
                                                            </a:rPr>
                                                            <m:t>𝛼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ru-RU" i="1">
                                                              <a:solidFill>
                                                                <a:schemeClr val="bg1"/>
                                                              </a:solidFill>
                                                            </a:rPr>
                                                            <m:t>1</m:t>
                                                          </m:r>
                                                        </m:sub>
                                                      </m:sSub>
                                                      <m:r>
                                                        <a:rPr lang="ru-RU" i="1">
                                                          <a:solidFill>
                                                            <a:schemeClr val="bg1"/>
                                                          </a:solidFill>
                                                        </a:rPr>
                                                        <m:t>+∆</m:t>
                                                      </m:r>
                                                      <m:r>
                                                        <a:rPr lang="en-US" i="1">
                                                          <a:solidFill>
                                                            <a:schemeClr val="bg1"/>
                                                          </a:solidFill>
                                                        </a:rPr>
                                                        <m:t>𝛼</m:t>
                                                      </m:r>
                                                      <m:r>
                                                        <a:rPr lang="ru-RU" i="1">
                                                          <a:solidFill>
                                                            <a:schemeClr val="bg1"/>
                                                          </a:solidFill>
                                                        </a:rPr>
                                                        <m:t>∗</m:t>
                                                      </m:r>
                                                      <m:r>
                                                        <a:rPr lang="ru-RU" i="1">
                                                          <a:solidFill>
                                                            <a:schemeClr val="bg1"/>
                                                          </a:solidFill>
                                                        </a:rPr>
                                                        <m:t>𝑡</m:t>
                                                      </m:r>
                                                    </m:e>
                                                  </m:d>
                                                  <m:r>
                                                    <a:rPr lang="ru-RU" i="1">
                                                      <a:solidFill>
                                                        <a:schemeClr val="bg1"/>
                                                      </a:solidFill>
                                                    </a:rPr>
                                                    <m:t>−</m:t>
                                                  </m:r>
                                                  <m:f>
                                                    <m:fPr>
                                                      <m:ctrlPr>
                                                        <a:rPr lang="ru-RU" i="1">
                                                          <a:solidFill>
                                                            <a:schemeClr val="bg1"/>
                                                          </a:solidFill>
                                                        </a:rPr>
                                                      </m:ctrlPr>
                                                    </m:fPr>
                                                    <m:num>
                                                      <m:r>
                                                        <a:rPr lang="en-US" i="1">
                                                          <a:solidFill>
                                                            <a:schemeClr val="bg1"/>
                                                          </a:solidFill>
                                                        </a:rPr>
                                                        <m:t>𝐺</m:t>
                                                      </m:r>
                                                      <m:r>
                                                        <a:rPr lang="ru-RU" i="1">
                                                          <a:solidFill>
                                                            <a:schemeClr val="bg1"/>
                                                          </a:solidFill>
                                                        </a:rPr>
                                                        <m:t>∗</m:t>
                                                      </m:r>
                                                      <m:r>
                                                        <a:rPr lang="en-US" i="1">
                                                          <a:solidFill>
                                                            <a:schemeClr val="bg1"/>
                                                          </a:solidFill>
                                                        </a:rPr>
                                                        <m:t>𝑀</m:t>
                                                      </m:r>
                                                      <m:r>
                                                        <a:rPr lang="ru-RU" i="1">
                                                          <a:solidFill>
                                                            <a:schemeClr val="bg1"/>
                                                          </a:solidFill>
                                                        </a:rPr>
                                                        <m:t>∗</m:t>
                                                      </m:r>
                                                      <m:r>
                                                        <a:rPr lang="en-US" i="1">
                                                          <a:solidFill>
                                                            <a:schemeClr val="bg1"/>
                                                          </a:solidFill>
                                                        </a:rPr>
                                                        <m:t>𝑚</m:t>
                                                      </m:r>
                                                    </m:num>
                                                    <m:den>
                                                      <m:sSup>
                                                        <m:sSupPr>
                                                          <m:ctrlPr>
                                                            <a:rPr lang="ru-RU" i="1">
                                                              <a:solidFill>
                                                                <a:schemeClr val="bg1"/>
                                                              </a:solidFill>
                                                            </a:rPr>
                                                          </m:ctrlPr>
                                                        </m:sSupPr>
                                                        <m:e>
                                                          <m:d>
                                                            <m:dPr>
                                                              <m:ctrlPr>
                                                                <a:rPr lang="ru-RU" i="1">
                                                                  <a:solidFill>
                                                                    <a:schemeClr val="bg1"/>
                                                                  </a:solidFill>
                                                                </a:rPr>
                                                              </m:ctrlPr>
                                                            </m:dPr>
                                                            <m:e>
                                                              <m:sSub>
                                                                <m:sSubPr>
                                                                  <m:ctrlPr>
                                                                    <a:rPr lang="ru-RU" i="1">
                                                                      <a:solidFill>
                                                                        <a:schemeClr val="bg1"/>
                                                                      </a:solidFill>
                                                                    </a:rPr>
                                                                  </m:ctrlPr>
                                                                </m:sSubPr>
                                                                <m:e>
                                                                  <m:r>
                                                                    <a:rPr lang="en-US" i="1">
                                                                      <a:solidFill>
                                                                        <a:schemeClr val="bg1"/>
                                                                      </a:solidFill>
                                                                    </a:rPr>
                                                                    <m:t>𝑅</m:t>
                                                                  </m:r>
                                                                </m:e>
                                                                <m:sub>
                                                                  <m:r>
                                                                    <a:rPr lang="ru-RU" i="1">
                                                                      <a:solidFill>
                                                                        <a:schemeClr val="bg1"/>
                                                                      </a:solidFill>
                                                                    </a:rPr>
                                                                    <m:t>зем</m:t>
                                                                  </m:r>
                                                                </m:sub>
                                                              </m:sSub>
                                                              <m:r>
                                                                <a:rPr lang="ru-RU" i="1">
                                                                  <a:solidFill>
                                                                    <a:schemeClr val="bg1"/>
                                                                  </a:solidFill>
                                                                </a:rPr>
                                                                <m:t>+</m:t>
                                                              </m:r>
                                                              <m:r>
                                                                <a:rPr lang="ru-RU" i="1">
                                                                  <a:solidFill>
                                                                    <a:schemeClr val="bg1"/>
                                                                  </a:solidFill>
                                                                </a:rPr>
                                                                <m:t>h</m:t>
                                                              </m:r>
                                                            </m:e>
                                                          </m:d>
                                                        </m:e>
                                                        <m:sup>
                                                          <m:r>
                                                            <a:rPr lang="ru-RU" i="1">
                                                              <a:solidFill>
                                                                <a:schemeClr val="bg1"/>
                                                              </a:solidFill>
                                                            </a:rPr>
                                                            <m:t>2</m:t>
                                                          </m:r>
                                                        </m:sup>
                                                      </m:sSup>
                                                    </m:den>
                                                  </m:f>
                                                </m:e>
                                              </m:func>
                                            </m:num>
                                            <m:den>
                                              <m:sSub>
                                                <m:sSubPr>
                                                  <m:ctrlPr>
                                                    <a:rPr lang="ru-RU" i="1">
                                                      <a:solidFill>
                                                        <a:schemeClr val="bg1"/>
                                                      </a:solidFill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>
                                                      <a:solidFill>
                                                        <a:schemeClr val="bg1"/>
                                                      </a:solidFill>
                                                    </a:rPr>
                                                    <m:t>𝑚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ru-RU" i="1">
                                                      <a:solidFill>
                                                        <a:schemeClr val="bg1"/>
                                                      </a:solidFill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ru-RU" i="1">
                                                  <a:solidFill>
                                                    <a:schemeClr val="bg1"/>
                                                  </a:solidFill>
                                                </a:rPr>
                                                <m:t>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ru-RU" i="1">
                                                      <a:solidFill>
                                                        <a:schemeClr val="bg1"/>
                                                      </a:solidFill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>
                                                      <a:solidFill>
                                                        <a:schemeClr val="bg1"/>
                                                      </a:solidFill>
                                                    </a:rPr>
                                                    <m:t>𝜇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ru-RU" i="1">
                                                      <a:solidFill>
                                                        <a:schemeClr val="bg1"/>
                                                      </a:solidFill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ru-RU" i="1">
                                                  <a:solidFill>
                                                    <a:schemeClr val="bg1"/>
                                                  </a:solidFill>
                                                </a:rPr>
                                                <m:t>∗</m:t>
                                              </m:r>
                                              <m:r>
                                                <a:rPr lang="en-US" i="1">
                                                  <a:solidFill>
                                                    <a:schemeClr val="bg1"/>
                                                  </a:solidFill>
                                                </a:rPr>
                                                <m:t>𝑡</m:t>
                                              </m:r>
                                            </m:den>
                                          </m:f>
                                        </m:e>
                                      </m:eqArr>
                                    </m:e>
                                  </m:eqArr>
                                </m:e>
                              </m:eqArr>
                            </m:e>
                            <m:e>
                              <m:r>
                                <a:rPr lang="ru-RU" i="1">
                                  <a:solidFill>
                                    <a:schemeClr val="bg1"/>
                                  </a:solidFill>
                                </a:rPr>
                                <m:t>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1647C70-4702-5A7D-E423-3E12A5608D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4820" y="4750431"/>
                <a:ext cx="7315200" cy="3303020"/>
              </a:xfrm>
              <a:prstGeom prst="rect">
                <a:avLst/>
              </a:prstGeom>
              <a:blipFill>
                <a:blip r:embed="rId4"/>
                <a:stretch>
                  <a:fillRect r="-183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Равнобедренный треугольник 22">
            <a:extLst>
              <a:ext uri="{FF2B5EF4-FFF2-40B4-BE49-F238E27FC236}">
                <a16:creationId xmlns:a16="http://schemas.microsoft.com/office/drawing/2014/main" id="{FB6A6375-8889-CCC2-A615-3794C04DAA36}"/>
              </a:ext>
            </a:extLst>
          </p:cNvPr>
          <p:cNvSpPr/>
          <p:nvPr/>
        </p:nvSpPr>
        <p:spPr>
          <a:xfrm rot="12407101">
            <a:off x="11909502" y="2665141"/>
            <a:ext cx="323386" cy="358817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D981B96-1F09-A51E-B090-12B95E188265}"/>
              </a:ext>
            </a:extLst>
          </p:cNvPr>
          <p:cNvSpPr txBox="1"/>
          <p:nvPr/>
        </p:nvSpPr>
        <p:spPr>
          <a:xfrm>
            <a:off x="719458" y="1015207"/>
            <a:ext cx="3267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u="sng" dirty="0">
                <a:solidFill>
                  <a:srgbClr val="0480B7"/>
                </a:solidFill>
              </a:rPr>
              <a:t>Для первой ступени</a:t>
            </a:r>
            <a:r>
              <a:rPr lang="ru-RU" b="1" dirty="0">
                <a:solidFill>
                  <a:srgbClr val="0480B7"/>
                </a:solidFill>
              </a:rPr>
              <a:t>: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55EC174-38B4-9929-3F38-0AE940DF2998}"/>
              </a:ext>
            </a:extLst>
          </p:cNvPr>
          <p:cNvSpPr txBox="1"/>
          <p:nvPr/>
        </p:nvSpPr>
        <p:spPr>
          <a:xfrm>
            <a:off x="6055112" y="4559530"/>
            <a:ext cx="3267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u="sng" dirty="0">
                <a:solidFill>
                  <a:srgbClr val="0480B7"/>
                </a:solidFill>
              </a:rPr>
              <a:t>Для второй ступени: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50C8EAC-6953-E69F-84DA-499D6AC1B9F1}"/>
              </a:ext>
            </a:extLst>
          </p:cNvPr>
          <p:cNvSpPr txBox="1"/>
          <p:nvPr/>
        </p:nvSpPr>
        <p:spPr>
          <a:xfrm>
            <a:off x="6430195" y="7759220"/>
            <a:ext cx="766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2">
                    <a:lumMod val="50000"/>
                  </a:schemeClr>
                </a:solidFill>
                <a:latin typeface="Bahnschrift Condensed" panose="020B0502040204020203" pitchFamily="34" charset="0"/>
              </a:rPr>
              <a:t>7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Bahnschrift Condensed" panose="020B0502040204020203" pitchFamily="34" charset="0"/>
              </a:rPr>
              <a:t>/1</a:t>
            </a:r>
            <a:r>
              <a:rPr lang="ru-RU" dirty="0">
                <a:solidFill>
                  <a:schemeClr val="bg2">
                    <a:lumMod val="50000"/>
                  </a:schemeClr>
                </a:solidFill>
                <a:latin typeface="Bahnschrift Condensed" panose="020B0502040204020203" pitchFamily="34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1672785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97FA6E4-8BA3-B9A8-2540-092CDCD11256}"/>
              </a:ext>
            </a:extLst>
          </p:cNvPr>
          <p:cNvSpPr txBox="1"/>
          <p:nvPr/>
        </p:nvSpPr>
        <p:spPr>
          <a:xfrm>
            <a:off x="1342766" y="6236456"/>
            <a:ext cx="1238900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dirty="0">
                <a:solidFill>
                  <a:schemeClr val="bg1"/>
                </a:solidFill>
                <a:ea typeface="Calibri"/>
                <a:cs typeface="Calibri"/>
              </a:rPr>
              <a:t>Графики, полученные при вычисление математической модели и полученные в симуляции наложены друг на друга.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66248A9D-B58D-DD39-4EC3-F2D8692606CB}"/>
              </a:ext>
            </a:extLst>
          </p:cNvPr>
          <p:cNvSpPr/>
          <p:nvPr/>
        </p:nvSpPr>
        <p:spPr>
          <a:xfrm>
            <a:off x="12827725" y="7759336"/>
            <a:ext cx="1724297" cy="41801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00EA4A-6AB6-732E-2860-DB3E297C671F}"/>
              </a:ext>
            </a:extLst>
          </p:cNvPr>
          <p:cNvSpPr txBox="1"/>
          <p:nvPr/>
        </p:nvSpPr>
        <p:spPr>
          <a:xfrm>
            <a:off x="6884126" y="7759338"/>
            <a:ext cx="65314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767171"/>
                </a:solidFill>
                <a:latin typeface="Bahnschrift Condensed"/>
              </a:rPr>
              <a:t>8/1</a:t>
            </a:r>
            <a:r>
              <a:rPr lang="ru-RU" dirty="0">
                <a:solidFill>
                  <a:srgbClr val="767171"/>
                </a:solidFill>
                <a:latin typeface="Bahnschrift Condensed"/>
              </a:rPr>
              <a:t>3</a:t>
            </a:r>
            <a:endParaRPr lang="en-US" dirty="0"/>
          </a:p>
        </p:txBody>
      </p:sp>
      <p:pic>
        <p:nvPicPr>
          <p:cNvPr id="7" name="Picture 2" descr="Picture background">
            <a:extLst>
              <a:ext uri="{FF2B5EF4-FFF2-40B4-BE49-F238E27FC236}">
                <a16:creationId xmlns:a16="http://schemas.microsoft.com/office/drawing/2014/main" id="{6C2290EA-CD8A-75F4-7C06-C9C18336CC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29" y="110532"/>
            <a:ext cx="663161" cy="638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3EDB82B-25D8-A91B-A1DE-E22635D195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102" y="1496085"/>
            <a:ext cx="13717189" cy="4572396"/>
          </a:xfrm>
          <a:prstGeom prst="rect">
            <a:avLst/>
          </a:prstGeom>
        </p:spPr>
      </p:pic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8D4A8245-1140-4D07-6885-017FBB15C1EA}"/>
              </a:ext>
            </a:extLst>
          </p:cNvPr>
          <p:cNvSpPr/>
          <p:nvPr/>
        </p:nvSpPr>
        <p:spPr>
          <a:xfrm>
            <a:off x="1970960" y="287156"/>
            <a:ext cx="1047947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54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Сравнение полученных графиков</a:t>
            </a:r>
          </a:p>
        </p:txBody>
      </p:sp>
    </p:spTree>
    <p:extLst>
      <p:ext uri="{BB962C8B-B14F-4D97-AF65-F5344CB8AC3E}">
        <p14:creationId xmlns:p14="http://schemas.microsoft.com/office/powerpoint/2010/main" val="34670241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"/>
          <p:cNvSpPr/>
          <p:nvPr/>
        </p:nvSpPr>
        <p:spPr>
          <a:xfrm>
            <a:off x="7303770" y="1682353"/>
            <a:ext cx="22860" cy="5273159"/>
          </a:xfrm>
          <a:prstGeom prst="roundRect">
            <a:avLst>
              <a:gd name="adj" fmla="val 669768"/>
            </a:avLst>
          </a:prstGeom>
          <a:solidFill>
            <a:srgbClr val="FFFFFF">
              <a:alpha val="24000"/>
            </a:srgbClr>
          </a:solidFill>
          <a:ln/>
        </p:spPr>
        <p:txBody>
          <a:bodyPr/>
          <a:lstStyle/>
          <a:p>
            <a:endParaRPr lang="ru-RU" dirty="0"/>
          </a:p>
        </p:txBody>
      </p:sp>
      <p:sp>
        <p:nvSpPr>
          <p:cNvPr id="4" name="Shape 2"/>
          <p:cNvSpPr/>
          <p:nvPr/>
        </p:nvSpPr>
        <p:spPr>
          <a:xfrm>
            <a:off x="6551414" y="2053590"/>
            <a:ext cx="595313" cy="22860"/>
          </a:xfrm>
          <a:prstGeom prst="roundRect">
            <a:avLst>
              <a:gd name="adj" fmla="val 669768"/>
            </a:avLst>
          </a:prstGeom>
          <a:solidFill>
            <a:srgbClr val="FC8337"/>
          </a:solidFill>
          <a:ln/>
        </p:spPr>
        <p:txBody>
          <a:bodyPr/>
          <a:lstStyle/>
          <a:p>
            <a:endParaRPr lang="ru-RU" dirty="0"/>
          </a:p>
        </p:txBody>
      </p:sp>
      <p:sp>
        <p:nvSpPr>
          <p:cNvPr id="5" name="Shape 3"/>
          <p:cNvSpPr/>
          <p:nvPr/>
        </p:nvSpPr>
        <p:spPr>
          <a:xfrm>
            <a:off x="7123867" y="1873687"/>
            <a:ext cx="382667" cy="382667"/>
          </a:xfrm>
          <a:prstGeom prst="roundRect">
            <a:avLst>
              <a:gd name="adj" fmla="val 40011"/>
            </a:avLst>
          </a:prstGeom>
          <a:solidFill>
            <a:srgbClr val="030303"/>
          </a:solidFill>
          <a:ln w="15240">
            <a:solidFill>
              <a:srgbClr val="FC8337"/>
            </a:solidFill>
            <a:prstDash val="solid"/>
          </a:ln>
        </p:spPr>
        <p:txBody>
          <a:bodyPr/>
          <a:lstStyle/>
          <a:p>
            <a:endParaRPr lang="ru-RU" dirty="0"/>
          </a:p>
        </p:txBody>
      </p:sp>
      <p:sp>
        <p:nvSpPr>
          <p:cNvPr id="6" name="Text 4"/>
          <p:cNvSpPr/>
          <p:nvPr/>
        </p:nvSpPr>
        <p:spPr>
          <a:xfrm>
            <a:off x="7266265" y="1937385"/>
            <a:ext cx="97750" cy="2551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20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1</a:t>
            </a:r>
            <a:endParaRPr lang="en-US" sz="2000" dirty="0"/>
          </a:p>
        </p:txBody>
      </p:sp>
      <p:sp>
        <p:nvSpPr>
          <p:cNvPr id="7" name="Text 5"/>
          <p:cNvSpPr/>
          <p:nvPr/>
        </p:nvSpPr>
        <p:spPr>
          <a:xfrm>
            <a:off x="4253151" y="1852374"/>
            <a:ext cx="212645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05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matplotlib</a:t>
            </a:r>
            <a:endParaRPr lang="en-US" sz="1650" dirty="0"/>
          </a:p>
        </p:txBody>
      </p:sp>
      <p:sp>
        <p:nvSpPr>
          <p:cNvPr id="8" name="Text 6"/>
          <p:cNvSpPr/>
          <p:nvPr/>
        </p:nvSpPr>
        <p:spPr>
          <a:xfrm>
            <a:off x="793790" y="2220158"/>
            <a:ext cx="5585817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100"/>
              </a:lnSpc>
              <a:buNone/>
            </a:pPr>
            <a:r>
              <a:rPr lang="en-US" sz="13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Создание графиков для визуализации данных полета.</a:t>
            </a:r>
            <a:endParaRPr lang="en-US" sz="1300" dirty="0"/>
          </a:p>
        </p:txBody>
      </p:sp>
      <p:sp>
        <p:nvSpPr>
          <p:cNvPr id="9" name="Shape 7"/>
          <p:cNvSpPr/>
          <p:nvPr/>
        </p:nvSpPr>
        <p:spPr>
          <a:xfrm>
            <a:off x="7483673" y="2904053"/>
            <a:ext cx="595313" cy="22860"/>
          </a:xfrm>
          <a:prstGeom prst="roundRect">
            <a:avLst>
              <a:gd name="adj" fmla="val 669768"/>
            </a:avLst>
          </a:prstGeom>
          <a:solidFill>
            <a:srgbClr val="FC8337"/>
          </a:solidFill>
          <a:ln/>
        </p:spPr>
        <p:txBody>
          <a:bodyPr/>
          <a:lstStyle/>
          <a:p>
            <a:endParaRPr lang="ru-RU" dirty="0"/>
          </a:p>
        </p:txBody>
      </p:sp>
      <p:sp>
        <p:nvSpPr>
          <p:cNvPr id="10" name="Shape 8"/>
          <p:cNvSpPr/>
          <p:nvPr/>
        </p:nvSpPr>
        <p:spPr>
          <a:xfrm>
            <a:off x="7123867" y="2724150"/>
            <a:ext cx="382667" cy="382667"/>
          </a:xfrm>
          <a:prstGeom prst="roundRect">
            <a:avLst>
              <a:gd name="adj" fmla="val 40011"/>
            </a:avLst>
          </a:prstGeom>
          <a:solidFill>
            <a:srgbClr val="030303"/>
          </a:solidFill>
          <a:ln w="15240">
            <a:solidFill>
              <a:srgbClr val="FC8337"/>
            </a:solidFill>
            <a:prstDash val="solid"/>
          </a:ln>
        </p:spPr>
        <p:txBody>
          <a:bodyPr/>
          <a:lstStyle/>
          <a:p>
            <a:endParaRPr lang="ru-RU" dirty="0"/>
          </a:p>
        </p:txBody>
      </p:sp>
      <p:sp>
        <p:nvSpPr>
          <p:cNvPr id="11" name="Text 9"/>
          <p:cNvSpPr/>
          <p:nvPr/>
        </p:nvSpPr>
        <p:spPr>
          <a:xfrm>
            <a:off x="7237214" y="2787848"/>
            <a:ext cx="155853" cy="2551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20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2</a:t>
            </a:r>
            <a:endParaRPr lang="en-US" sz="2000" dirty="0"/>
          </a:p>
        </p:txBody>
      </p:sp>
      <p:sp>
        <p:nvSpPr>
          <p:cNvPr id="12" name="Text 10"/>
          <p:cNvSpPr/>
          <p:nvPr/>
        </p:nvSpPr>
        <p:spPr>
          <a:xfrm>
            <a:off x="8250793" y="2702838"/>
            <a:ext cx="212645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kRPC</a:t>
            </a:r>
            <a:endParaRPr lang="en-US" sz="1650" dirty="0"/>
          </a:p>
        </p:txBody>
      </p:sp>
      <p:sp>
        <p:nvSpPr>
          <p:cNvPr id="13" name="Text 11"/>
          <p:cNvSpPr/>
          <p:nvPr/>
        </p:nvSpPr>
        <p:spPr>
          <a:xfrm>
            <a:off x="8250793" y="3070622"/>
            <a:ext cx="5585817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Получение телеметрии ракеты и работа с KSP через Python.</a:t>
            </a:r>
            <a:endParaRPr lang="en-US" sz="1300" dirty="0"/>
          </a:p>
        </p:txBody>
      </p:sp>
      <p:sp>
        <p:nvSpPr>
          <p:cNvPr id="14" name="Shape 12"/>
          <p:cNvSpPr/>
          <p:nvPr/>
        </p:nvSpPr>
        <p:spPr>
          <a:xfrm>
            <a:off x="6551414" y="3669506"/>
            <a:ext cx="595313" cy="22860"/>
          </a:xfrm>
          <a:prstGeom prst="roundRect">
            <a:avLst>
              <a:gd name="adj" fmla="val 669768"/>
            </a:avLst>
          </a:prstGeom>
          <a:solidFill>
            <a:srgbClr val="FC8337"/>
          </a:solidFill>
          <a:ln/>
        </p:spPr>
        <p:txBody>
          <a:bodyPr/>
          <a:lstStyle/>
          <a:p>
            <a:endParaRPr lang="ru-RU" dirty="0"/>
          </a:p>
        </p:txBody>
      </p:sp>
      <p:sp>
        <p:nvSpPr>
          <p:cNvPr id="15" name="Shape 13"/>
          <p:cNvSpPr/>
          <p:nvPr/>
        </p:nvSpPr>
        <p:spPr>
          <a:xfrm>
            <a:off x="7123867" y="3489603"/>
            <a:ext cx="382667" cy="382667"/>
          </a:xfrm>
          <a:prstGeom prst="roundRect">
            <a:avLst>
              <a:gd name="adj" fmla="val 40011"/>
            </a:avLst>
          </a:prstGeom>
          <a:solidFill>
            <a:srgbClr val="030303"/>
          </a:solidFill>
          <a:ln w="15240">
            <a:solidFill>
              <a:srgbClr val="FC8337"/>
            </a:solidFill>
            <a:prstDash val="solid"/>
          </a:ln>
        </p:spPr>
        <p:txBody>
          <a:bodyPr/>
          <a:lstStyle/>
          <a:p>
            <a:endParaRPr lang="ru-RU" dirty="0"/>
          </a:p>
        </p:txBody>
      </p:sp>
      <p:sp>
        <p:nvSpPr>
          <p:cNvPr id="16" name="Text 14"/>
          <p:cNvSpPr/>
          <p:nvPr/>
        </p:nvSpPr>
        <p:spPr>
          <a:xfrm>
            <a:off x="7238167" y="3553301"/>
            <a:ext cx="154067" cy="2551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20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3</a:t>
            </a:r>
            <a:endParaRPr lang="en-US" sz="2000" dirty="0"/>
          </a:p>
        </p:txBody>
      </p:sp>
      <p:sp>
        <p:nvSpPr>
          <p:cNvPr id="17" name="Text 15"/>
          <p:cNvSpPr/>
          <p:nvPr/>
        </p:nvSpPr>
        <p:spPr>
          <a:xfrm>
            <a:off x="4253151" y="3468291"/>
            <a:ext cx="212645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05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time</a:t>
            </a:r>
            <a:endParaRPr lang="en-US" sz="1650" dirty="0"/>
          </a:p>
        </p:txBody>
      </p:sp>
      <p:sp>
        <p:nvSpPr>
          <p:cNvPr id="18" name="Text 16"/>
          <p:cNvSpPr/>
          <p:nvPr/>
        </p:nvSpPr>
        <p:spPr>
          <a:xfrm>
            <a:off x="793790" y="3836075"/>
            <a:ext cx="5585817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100"/>
              </a:lnSpc>
              <a:buNone/>
            </a:pPr>
            <a:r>
              <a:rPr lang="en-US" sz="13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Измерение времени, реализация пауз для управления процессом.</a:t>
            </a:r>
            <a:endParaRPr lang="en-US" sz="1300" dirty="0"/>
          </a:p>
        </p:txBody>
      </p:sp>
      <p:sp>
        <p:nvSpPr>
          <p:cNvPr id="19" name="Shape 17"/>
          <p:cNvSpPr/>
          <p:nvPr/>
        </p:nvSpPr>
        <p:spPr>
          <a:xfrm>
            <a:off x="7483673" y="4434959"/>
            <a:ext cx="595313" cy="22860"/>
          </a:xfrm>
          <a:prstGeom prst="roundRect">
            <a:avLst>
              <a:gd name="adj" fmla="val 669768"/>
            </a:avLst>
          </a:prstGeom>
          <a:solidFill>
            <a:srgbClr val="FC8337"/>
          </a:solidFill>
          <a:ln/>
        </p:spPr>
        <p:txBody>
          <a:bodyPr/>
          <a:lstStyle/>
          <a:p>
            <a:endParaRPr lang="ru-RU" dirty="0"/>
          </a:p>
        </p:txBody>
      </p:sp>
      <p:sp>
        <p:nvSpPr>
          <p:cNvPr id="20" name="Shape 18"/>
          <p:cNvSpPr/>
          <p:nvPr/>
        </p:nvSpPr>
        <p:spPr>
          <a:xfrm>
            <a:off x="7123867" y="4255056"/>
            <a:ext cx="382667" cy="382667"/>
          </a:xfrm>
          <a:prstGeom prst="roundRect">
            <a:avLst>
              <a:gd name="adj" fmla="val 40011"/>
            </a:avLst>
          </a:prstGeom>
          <a:solidFill>
            <a:srgbClr val="030303"/>
          </a:solidFill>
          <a:ln w="15240">
            <a:solidFill>
              <a:srgbClr val="FC8337"/>
            </a:solidFill>
            <a:prstDash val="solid"/>
          </a:ln>
        </p:spPr>
        <p:txBody>
          <a:bodyPr/>
          <a:lstStyle/>
          <a:p>
            <a:endParaRPr lang="ru-RU" dirty="0"/>
          </a:p>
        </p:txBody>
      </p:sp>
      <p:sp>
        <p:nvSpPr>
          <p:cNvPr id="21" name="Text 19"/>
          <p:cNvSpPr/>
          <p:nvPr/>
        </p:nvSpPr>
        <p:spPr>
          <a:xfrm>
            <a:off x="7232928" y="4318754"/>
            <a:ext cx="164544" cy="2551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20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4</a:t>
            </a:r>
            <a:endParaRPr lang="en-US" sz="2000" dirty="0"/>
          </a:p>
        </p:txBody>
      </p:sp>
      <p:sp>
        <p:nvSpPr>
          <p:cNvPr id="22" name="Text 20"/>
          <p:cNvSpPr/>
          <p:nvPr/>
        </p:nvSpPr>
        <p:spPr>
          <a:xfrm>
            <a:off x="8250793" y="4233743"/>
            <a:ext cx="212645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csv</a:t>
            </a:r>
            <a:endParaRPr lang="en-US" sz="1650" dirty="0"/>
          </a:p>
        </p:txBody>
      </p:sp>
      <p:sp>
        <p:nvSpPr>
          <p:cNvPr id="23" name="Text 21"/>
          <p:cNvSpPr/>
          <p:nvPr/>
        </p:nvSpPr>
        <p:spPr>
          <a:xfrm>
            <a:off x="8250793" y="4601528"/>
            <a:ext cx="5585817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Экспорт данных в .csv файл для анализа и хранения.</a:t>
            </a:r>
            <a:endParaRPr lang="en-US" sz="1300" dirty="0"/>
          </a:p>
        </p:txBody>
      </p:sp>
      <p:sp>
        <p:nvSpPr>
          <p:cNvPr id="24" name="Shape 22"/>
          <p:cNvSpPr/>
          <p:nvPr/>
        </p:nvSpPr>
        <p:spPr>
          <a:xfrm>
            <a:off x="6551414" y="5200412"/>
            <a:ext cx="595313" cy="22860"/>
          </a:xfrm>
          <a:prstGeom prst="roundRect">
            <a:avLst>
              <a:gd name="adj" fmla="val 669768"/>
            </a:avLst>
          </a:prstGeom>
          <a:solidFill>
            <a:srgbClr val="FC8337"/>
          </a:solidFill>
          <a:ln/>
        </p:spPr>
        <p:txBody>
          <a:bodyPr/>
          <a:lstStyle/>
          <a:p>
            <a:endParaRPr lang="ru-RU" dirty="0"/>
          </a:p>
        </p:txBody>
      </p:sp>
      <p:sp>
        <p:nvSpPr>
          <p:cNvPr id="25" name="Shape 23"/>
          <p:cNvSpPr/>
          <p:nvPr/>
        </p:nvSpPr>
        <p:spPr>
          <a:xfrm>
            <a:off x="7123867" y="5020508"/>
            <a:ext cx="382667" cy="382667"/>
          </a:xfrm>
          <a:prstGeom prst="roundRect">
            <a:avLst>
              <a:gd name="adj" fmla="val 40011"/>
            </a:avLst>
          </a:prstGeom>
          <a:solidFill>
            <a:srgbClr val="030303"/>
          </a:solidFill>
          <a:ln w="15240">
            <a:solidFill>
              <a:srgbClr val="FC8337"/>
            </a:solidFill>
            <a:prstDash val="solid"/>
          </a:ln>
        </p:spPr>
        <p:txBody>
          <a:bodyPr/>
          <a:lstStyle/>
          <a:p>
            <a:endParaRPr lang="ru-RU" dirty="0"/>
          </a:p>
        </p:txBody>
      </p:sp>
      <p:sp>
        <p:nvSpPr>
          <p:cNvPr id="26" name="Text 24"/>
          <p:cNvSpPr/>
          <p:nvPr/>
        </p:nvSpPr>
        <p:spPr>
          <a:xfrm>
            <a:off x="7235904" y="5084207"/>
            <a:ext cx="158472" cy="2551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20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5</a:t>
            </a:r>
            <a:endParaRPr lang="en-US" sz="2000" dirty="0"/>
          </a:p>
        </p:txBody>
      </p:sp>
      <p:sp>
        <p:nvSpPr>
          <p:cNvPr id="27" name="Text 25"/>
          <p:cNvSpPr/>
          <p:nvPr/>
        </p:nvSpPr>
        <p:spPr>
          <a:xfrm>
            <a:off x="4253151" y="4999196"/>
            <a:ext cx="212645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05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NumPy</a:t>
            </a:r>
            <a:endParaRPr lang="en-US" sz="1650" dirty="0"/>
          </a:p>
        </p:txBody>
      </p:sp>
      <p:sp>
        <p:nvSpPr>
          <p:cNvPr id="28" name="Text 26"/>
          <p:cNvSpPr/>
          <p:nvPr/>
        </p:nvSpPr>
        <p:spPr>
          <a:xfrm>
            <a:off x="793790" y="5366980"/>
            <a:ext cx="5585817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100"/>
              </a:lnSpc>
              <a:buNone/>
            </a:pPr>
            <a:r>
              <a:rPr lang="en-US" sz="13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Решение математических уравнений, необходимых для моделирования.</a:t>
            </a:r>
            <a:endParaRPr lang="en-US" sz="1300" dirty="0"/>
          </a:p>
        </p:txBody>
      </p:sp>
      <p:sp>
        <p:nvSpPr>
          <p:cNvPr id="29" name="Shape 27"/>
          <p:cNvSpPr/>
          <p:nvPr/>
        </p:nvSpPr>
        <p:spPr>
          <a:xfrm>
            <a:off x="7483673" y="5965865"/>
            <a:ext cx="595313" cy="22860"/>
          </a:xfrm>
          <a:prstGeom prst="roundRect">
            <a:avLst>
              <a:gd name="adj" fmla="val 669768"/>
            </a:avLst>
          </a:prstGeom>
          <a:solidFill>
            <a:srgbClr val="FC8337"/>
          </a:solidFill>
          <a:ln/>
        </p:spPr>
        <p:txBody>
          <a:bodyPr/>
          <a:lstStyle/>
          <a:p>
            <a:endParaRPr lang="ru-RU" dirty="0"/>
          </a:p>
        </p:txBody>
      </p:sp>
      <p:sp>
        <p:nvSpPr>
          <p:cNvPr id="30" name="Shape 28"/>
          <p:cNvSpPr/>
          <p:nvPr/>
        </p:nvSpPr>
        <p:spPr>
          <a:xfrm>
            <a:off x="7123867" y="5785961"/>
            <a:ext cx="382667" cy="382667"/>
          </a:xfrm>
          <a:prstGeom prst="roundRect">
            <a:avLst>
              <a:gd name="adj" fmla="val 40011"/>
            </a:avLst>
          </a:prstGeom>
          <a:solidFill>
            <a:srgbClr val="030303"/>
          </a:solidFill>
          <a:ln w="15240">
            <a:solidFill>
              <a:srgbClr val="FC8337"/>
            </a:solidFill>
            <a:prstDash val="solid"/>
          </a:ln>
        </p:spPr>
        <p:txBody>
          <a:bodyPr/>
          <a:lstStyle/>
          <a:p>
            <a:endParaRPr lang="ru-RU" dirty="0"/>
          </a:p>
        </p:txBody>
      </p:sp>
      <p:sp>
        <p:nvSpPr>
          <p:cNvPr id="31" name="Text 29"/>
          <p:cNvSpPr/>
          <p:nvPr/>
        </p:nvSpPr>
        <p:spPr>
          <a:xfrm>
            <a:off x="7230904" y="5849660"/>
            <a:ext cx="168593" cy="2551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20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6</a:t>
            </a:r>
            <a:endParaRPr lang="en-US" sz="2000" dirty="0"/>
          </a:p>
        </p:txBody>
      </p:sp>
      <p:sp>
        <p:nvSpPr>
          <p:cNvPr id="32" name="Text 30"/>
          <p:cNvSpPr/>
          <p:nvPr/>
        </p:nvSpPr>
        <p:spPr>
          <a:xfrm>
            <a:off x="8250793" y="5764649"/>
            <a:ext cx="212645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Pandas</a:t>
            </a:r>
            <a:endParaRPr lang="en-US" sz="1650" dirty="0"/>
          </a:p>
        </p:txBody>
      </p:sp>
      <p:sp>
        <p:nvSpPr>
          <p:cNvPr id="33" name="Text 31"/>
          <p:cNvSpPr/>
          <p:nvPr/>
        </p:nvSpPr>
        <p:spPr>
          <a:xfrm>
            <a:off x="8250793" y="6132433"/>
            <a:ext cx="5585817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Организация данных, их дальнейшая передача в .csv формат.</a:t>
            </a:r>
            <a:endParaRPr lang="en-US" sz="1300" dirty="0"/>
          </a:p>
        </p:txBody>
      </p:sp>
      <p:sp>
        <p:nvSpPr>
          <p:cNvPr id="34" name="Text 32"/>
          <p:cNvSpPr/>
          <p:nvPr/>
        </p:nvSpPr>
        <p:spPr>
          <a:xfrm>
            <a:off x="793790" y="7146846"/>
            <a:ext cx="13042821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Использование этих библиотек позволило нам автоматизировать процесс моделирования и анализа данных, сделав его более эффективным и точным.</a:t>
            </a:r>
            <a:endParaRPr lang="en-US" sz="1300" dirty="0"/>
          </a:p>
        </p:txBody>
      </p:sp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EC667BBC-77C5-307F-1A17-9BFE32B537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98862" y="7727835"/>
            <a:ext cx="1733792" cy="390580"/>
          </a:xfrm>
          <a:prstGeom prst="rect">
            <a:avLst/>
          </a:prstGeom>
        </p:spPr>
      </p:pic>
      <p:pic>
        <p:nvPicPr>
          <p:cNvPr id="36" name="Picture 2" descr="Picture background">
            <a:extLst>
              <a:ext uri="{FF2B5EF4-FFF2-40B4-BE49-F238E27FC236}">
                <a16:creationId xmlns:a16="http://schemas.microsoft.com/office/drawing/2014/main" id="{3120D377-CD6D-9C3B-2701-AEC188EE25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29" y="110532"/>
            <a:ext cx="663161" cy="638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C69F0C70-8CCD-93EE-1789-1E445740620D}"/>
              </a:ext>
            </a:extLst>
          </p:cNvPr>
          <p:cNvSpPr txBox="1"/>
          <p:nvPr/>
        </p:nvSpPr>
        <p:spPr>
          <a:xfrm>
            <a:off x="6932000" y="7749083"/>
            <a:ext cx="76639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Bahnschrift Condensed"/>
              </a:rPr>
              <a:t>9/1</a:t>
            </a:r>
            <a:r>
              <a:rPr lang="ru-RU" dirty="0">
                <a:solidFill>
                  <a:schemeClr val="bg2">
                    <a:lumMod val="50000"/>
                  </a:schemeClr>
                </a:solidFill>
                <a:latin typeface="Bahnschrift Condensed"/>
              </a:rPr>
              <a:t>3</a:t>
            </a:r>
            <a:endParaRPr lang="ru-RU" dirty="0">
              <a:solidFill>
                <a:schemeClr val="bg2">
                  <a:lumMod val="50000"/>
                </a:schemeClr>
              </a:solidFill>
              <a:latin typeface="Bahnschrift Condensed" panose="020B0502040204020203" pitchFamily="34" charset="0"/>
            </a:endParaRPr>
          </a:p>
        </p:txBody>
      </p:sp>
      <p:sp>
        <p:nvSpPr>
          <p:cNvPr id="38" name="Прямоугольник 37">
            <a:extLst>
              <a:ext uri="{FF2B5EF4-FFF2-40B4-BE49-F238E27FC236}">
                <a16:creationId xmlns:a16="http://schemas.microsoft.com/office/drawing/2014/main" id="{14A14568-BD79-38B1-215C-13BE3C06CA8A}"/>
              </a:ext>
            </a:extLst>
          </p:cNvPr>
          <p:cNvSpPr/>
          <p:nvPr/>
        </p:nvSpPr>
        <p:spPr>
          <a:xfrm>
            <a:off x="2791156" y="796051"/>
            <a:ext cx="902522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Программная реализация</a:t>
            </a:r>
            <a:endParaRPr lang="ru-RU" sz="54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694</TotalTime>
  <Words>955</Words>
  <Application>Microsoft Office PowerPoint</Application>
  <PresentationFormat>Произвольный</PresentationFormat>
  <Paragraphs>131</Paragraphs>
  <Slides>13</Slides>
  <Notes>9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22" baseType="lpstr">
      <vt:lpstr>Calibri</vt:lpstr>
      <vt:lpstr>Aptos</vt:lpstr>
      <vt:lpstr>Roboto</vt:lpstr>
      <vt:lpstr>Saira Medium</vt:lpstr>
      <vt:lpstr>Bahnschrift Condensed</vt:lpstr>
      <vt:lpstr>Cambria Math</vt:lpstr>
      <vt:lpstr>Times New Roman</vt:lpstr>
      <vt:lpstr>Arial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Алиса Громова</cp:lastModifiedBy>
  <cp:revision>114</cp:revision>
  <dcterms:created xsi:type="dcterms:W3CDTF">2025-02-17T21:28:36Z</dcterms:created>
  <dcterms:modified xsi:type="dcterms:W3CDTF">2025-03-03T23:01:55Z</dcterms:modified>
</cp:coreProperties>
</file>